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98" r:id="rId2"/>
    <p:sldId id="374" r:id="rId3"/>
    <p:sldId id="404" r:id="rId4"/>
    <p:sldId id="373" r:id="rId5"/>
    <p:sldId id="406" r:id="rId6"/>
    <p:sldId id="405" r:id="rId7"/>
    <p:sldId id="409" r:id="rId8"/>
    <p:sldId id="403" r:id="rId9"/>
    <p:sldId id="400" r:id="rId10"/>
    <p:sldId id="402" r:id="rId11"/>
    <p:sldId id="410" r:id="rId12"/>
    <p:sldId id="411" r:id="rId13"/>
    <p:sldId id="412" r:id="rId14"/>
    <p:sldId id="413" r:id="rId15"/>
    <p:sldId id="414" r:id="rId16"/>
    <p:sldId id="415" r:id="rId17"/>
    <p:sldId id="416" r:id="rId18"/>
    <p:sldId id="417" r:id="rId19"/>
    <p:sldId id="418" r:id="rId20"/>
    <p:sldId id="419" r:id="rId21"/>
    <p:sldId id="420" r:id="rId22"/>
    <p:sldId id="422" r:id="rId23"/>
    <p:sldId id="423" r:id="rId24"/>
    <p:sldId id="421" r:id="rId25"/>
    <p:sldId id="424" r:id="rId26"/>
    <p:sldId id="425" r:id="rId27"/>
    <p:sldId id="426" r:id="rId28"/>
    <p:sldId id="427" r:id="rId29"/>
    <p:sldId id="428" r:id="rId30"/>
    <p:sldId id="429" r:id="rId31"/>
    <p:sldId id="431" r:id="rId32"/>
    <p:sldId id="432" r:id="rId33"/>
    <p:sldId id="433" r:id="rId34"/>
    <p:sldId id="434" r:id="rId35"/>
    <p:sldId id="435" r:id="rId36"/>
    <p:sldId id="436" r:id="rId37"/>
    <p:sldId id="437" r:id="rId38"/>
    <p:sldId id="438" r:id="rId39"/>
    <p:sldId id="439" r:id="rId40"/>
    <p:sldId id="440" r:id="rId41"/>
    <p:sldId id="401" r:id="rId42"/>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7" autoAdjust="0"/>
    <p:restoredTop sz="86938" autoAdjust="0"/>
  </p:normalViewPr>
  <p:slideViewPr>
    <p:cSldViewPr snapToGrid="0">
      <p:cViewPr varScale="1">
        <p:scale>
          <a:sx n="42" d="100"/>
          <a:sy n="42" d="100"/>
        </p:scale>
        <p:origin x="62" y="8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4DE3A-8FF6-47E3-9EC0-A671166B5FBC}" type="datetimeFigureOut">
              <a:rPr lang="es-CR" smtClean="0"/>
              <a:t>13/05/2018</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C6AAD-74E4-4D06-92C9-8F892F68824B}" type="slidenum">
              <a:rPr lang="es-CR" smtClean="0"/>
              <a:t>‹Nº›</a:t>
            </a:fld>
            <a:endParaRPr lang="es-CR"/>
          </a:p>
        </p:txBody>
      </p:sp>
    </p:spTree>
    <p:extLst>
      <p:ext uri="{BB962C8B-B14F-4D97-AF65-F5344CB8AC3E}">
        <p14:creationId xmlns:p14="http://schemas.microsoft.com/office/powerpoint/2010/main" val="256968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a:t>
            </a:fld>
            <a:endParaRPr lang="es-CR"/>
          </a:p>
        </p:txBody>
      </p:sp>
    </p:spTree>
    <p:extLst>
      <p:ext uri="{BB962C8B-B14F-4D97-AF65-F5344CB8AC3E}">
        <p14:creationId xmlns:p14="http://schemas.microsoft.com/office/powerpoint/2010/main" val="77657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14</a:t>
            </a:fld>
            <a:endParaRPr lang="es-CR"/>
          </a:p>
        </p:txBody>
      </p:sp>
    </p:spTree>
    <p:extLst>
      <p:ext uri="{BB962C8B-B14F-4D97-AF65-F5344CB8AC3E}">
        <p14:creationId xmlns:p14="http://schemas.microsoft.com/office/powerpoint/2010/main" val="355576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15</a:t>
            </a:fld>
            <a:endParaRPr lang="es-CR"/>
          </a:p>
        </p:txBody>
      </p:sp>
    </p:spTree>
    <p:extLst>
      <p:ext uri="{BB962C8B-B14F-4D97-AF65-F5344CB8AC3E}">
        <p14:creationId xmlns:p14="http://schemas.microsoft.com/office/powerpoint/2010/main" val="91086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16</a:t>
            </a:fld>
            <a:endParaRPr lang="es-CR"/>
          </a:p>
        </p:txBody>
      </p:sp>
    </p:spTree>
    <p:extLst>
      <p:ext uri="{BB962C8B-B14F-4D97-AF65-F5344CB8AC3E}">
        <p14:creationId xmlns:p14="http://schemas.microsoft.com/office/powerpoint/2010/main" val="10141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El problema radica en que los programas cargados consecutivamente acceden a la misma dirección física con el JMP 28 los dos van a ADD y el segundo debe ir CMP.</a:t>
            </a:r>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17</a:t>
            </a:fld>
            <a:endParaRPr lang="es-CR"/>
          </a:p>
        </p:txBody>
      </p:sp>
    </p:spTree>
    <p:extLst>
      <p:ext uri="{BB962C8B-B14F-4D97-AF65-F5344CB8AC3E}">
        <p14:creationId xmlns:p14="http://schemas.microsoft.com/office/powerpoint/2010/main" val="126209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Hace lento el proceso de carga</a:t>
            </a:r>
          </a:p>
          <a:p>
            <a:r>
              <a:rPr lang="es-CR" sz="1200" b="0" i="0" u="none" strike="noStrike" kern="1200" baseline="0" dirty="0">
                <a:solidFill>
                  <a:schemeClr val="tx1"/>
                </a:solidFill>
                <a:latin typeface="+mn-lt"/>
                <a:ea typeface="+mn-ea"/>
                <a:cs typeface="+mn-cs"/>
              </a:rPr>
              <a:t>Lo que es más, se requiere información adicional en todos los programas ejecutables para indicar cuáles palabras contienen direcciones (reubicables) y cuáles no.</a:t>
            </a:r>
          </a:p>
          <a:p>
            <a:r>
              <a:rPr lang="es-CR" sz="1200" b="0" i="0" u="none" strike="noStrike" kern="1200" baseline="0" dirty="0">
                <a:solidFill>
                  <a:schemeClr val="tx1"/>
                </a:solidFill>
                <a:latin typeface="+mn-lt"/>
                <a:ea typeface="+mn-ea"/>
                <a:cs typeface="+mn-cs"/>
              </a:rPr>
              <a:t>Después de todo, el “28” en la figura 3-2(b) tiene que reubicarse, pero una instrucción como MOV REGISTRO1, 28 que mueve el número 28 a </a:t>
            </a:r>
            <a:r>
              <a:rPr lang="es-CR" sz="1200" b="0" i="1" u="none" strike="noStrike" kern="1200" baseline="0" dirty="0">
                <a:solidFill>
                  <a:schemeClr val="tx1"/>
                </a:solidFill>
                <a:latin typeface="+mn-lt"/>
                <a:ea typeface="+mn-ea"/>
                <a:cs typeface="+mn-cs"/>
              </a:rPr>
              <a:t>REGISTRO1 </a:t>
            </a:r>
            <a:r>
              <a:rPr lang="es-CR" sz="1200" b="0" i="0" u="none" strike="noStrike" kern="1200" baseline="0" dirty="0">
                <a:solidFill>
                  <a:schemeClr val="tx1"/>
                </a:solidFill>
                <a:latin typeface="+mn-lt"/>
                <a:ea typeface="+mn-ea"/>
                <a:cs typeface="+mn-cs"/>
              </a:rPr>
              <a:t>no se debe reubicar.</a:t>
            </a:r>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18</a:t>
            </a:fld>
            <a:endParaRPr lang="es-CR"/>
          </a:p>
        </p:txBody>
      </p:sp>
    </p:spTree>
    <p:extLst>
      <p:ext uri="{BB962C8B-B14F-4D97-AF65-F5344CB8AC3E}">
        <p14:creationId xmlns:p14="http://schemas.microsoft.com/office/powerpoint/2010/main" val="19141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19</a:t>
            </a:fld>
            <a:endParaRPr lang="es-CR"/>
          </a:p>
        </p:txBody>
      </p:sp>
    </p:spTree>
    <p:extLst>
      <p:ext uri="{BB962C8B-B14F-4D97-AF65-F5344CB8AC3E}">
        <p14:creationId xmlns:p14="http://schemas.microsoft.com/office/powerpoint/2010/main" val="190167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20</a:t>
            </a:fld>
            <a:endParaRPr lang="es-CR"/>
          </a:p>
        </p:txBody>
      </p:sp>
    </p:spTree>
    <p:extLst>
      <p:ext uri="{BB962C8B-B14F-4D97-AF65-F5344CB8AC3E}">
        <p14:creationId xmlns:p14="http://schemas.microsoft.com/office/powerpoint/2010/main" val="2739634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Ejemplo de compartir.</a:t>
            </a:r>
          </a:p>
          <a:p>
            <a:r>
              <a:rPr lang="es-CR" dirty="0"/>
              <a:t>Un programa de agenda necesita acceder a los contactos de Outlook.</a:t>
            </a:r>
          </a:p>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21</a:t>
            </a:fld>
            <a:endParaRPr lang="es-CR"/>
          </a:p>
        </p:txBody>
      </p:sp>
    </p:spTree>
    <p:extLst>
      <p:ext uri="{BB962C8B-B14F-4D97-AF65-F5344CB8AC3E}">
        <p14:creationId xmlns:p14="http://schemas.microsoft.com/office/powerpoint/2010/main" val="395738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22</a:t>
            </a:fld>
            <a:endParaRPr lang="es-CR"/>
          </a:p>
        </p:txBody>
      </p:sp>
    </p:spTree>
    <p:extLst>
      <p:ext uri="{BB962C8B-B14F-4D97-AF65-F5344CB8AC3E}">
        <p14:creationId xmlns:p14="http://schemas.microsoft.com/office/powerpoint/2010/main" val="1787947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23</a:t>
            </a:fld>
            <a:endParaRPr lang="es-CR"/>
          </a:p>
        </p:txBody>
      </p:sp>
    </p:spTree>
    <p:extLst>
      <p:ext uri="{BB962C8B-B14F-4D97-AF65-F5344CB8AC3E}">
        <p14:creationId xmlns:p14="http://schemas.microsoft.com/office/powerpoint/2010/main" val="385583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4</a:t>
            </a:fld>
            <a:endParaRPr lang="es-CR"/>
          </a:p>
        </p:txBody>
      </p:sp>
    </p:spTree>
    <p:extLst>
      <p:ext uri="{BB962C8B-B14F-4D97-AF65-F5344CB8AC3E}">
        <p14:creationId xmlns:p14="http://schemas.microsoft.com/office/powerpoint/2010/main" val="1466522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25</a:t>
            </a:fld>
            <a:endParaRPr lang="es-CR"/>
          </a:p>
        </p:txBody>
      </p:sp>
    </p:spTree>
    <p:extLst>
      <p:ext uri="{BB962C8B-B14F-4D97-AF65-F5344CB8AC3E}">
        <p14:creationId xmlns:p14="http://schemas.microsoft.com/office/powerpoint/2010/main" val="129462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26</a:t>
            </a:fld>
            <a:endParaRPr lang="es-CR"/>
          </a:p>
        </p:txBody>
      </p:sp>
    </p:spTree>
    <p:extLst>
      <p:ext uri="{BB962C8B-B14F-4D97-AF65-F5344CB8AC3E}">
        <p14:creationId xmlns:p14="http://schemas.microsoft.com/office/powerpoint/2010/main" val="373878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27</a:t>
            </a:fld>
            <a:endParaRPr lang="es-CR"/>
          </a:p>
        </p:txBody>
      </p:sp>
    </p:spTree>
    <p:extLst>
      <p:ext uri="{BB962C8B-B14F-4D97-AF65-F5344CB8AC3E}">
        <p14:creationId xmlns:p14="http://schemas.microsoft.com/office/powerpoint/2010/main" val="4036120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28</a:t>
            </a:fld>
            <a:endParaRPr lang="es-CR"/>
          </a:p>
        </p:txBody>
      </p:sp>
    </p:spTree>
    <p:extLst>
      <p:ext uri="{BB962C8B-B14F-4D97-AF65-F5344CB8AC3E}">
        <p14:creationId xmlns:p14="http://schemas.microsoft.com/office/powerpoint/2010/main" val="3567690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29</a:t>
            </a:fld>
            <a:endParaRPr lang="es-CR"/>
          </a:p>
        </p:txBody>
      </p:sp>
    </p:spTree>
    <p:extLst>
      <p:ext uri="{BB962C8B-B14F-4D97-AF65-F5344CB8AC3E}">
        <p14:creationId xmlns:p14="http://schemas.microsoft.com/office/powerpoint/2010/main" val="754458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30</a:t>
            </a:fld>
            <a:endParaRPr lang="es-CR"/>
          </a:p>
        </p:txBody>
      </p:sp>
    </p:spTree>
    <p:extLst>
      <p:ext uri="{BB962C8B-B14F-4D97-AF65-F5344CB8AC3E}">
        <p14:creationId xmlns:p14="http://schemas.microsoft.com/office/powerpoint/2010/main" val="547453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31</a:t>
            </a:fld>
            <a:endParaRPr lang="es-CR"/>
          </a:p>
        </p:txBody>
      </p:sp>
    </p:spTree>
    <p:extLst>
      <p:ext uri="{BB962C8B-B14F-4D97-AF65-F5344CB8AC3E}">
        <p14:creationId xmlns:p14="http://schemas.microsoft.com/office/powerpoint/2010/main" val="347315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32</a:t>
            </a:fld>
            <a:endParaRPr lang="es-CR"/>
          </a:p>
        </p:txBody>
      </p:sp>
    </p:spTree>
    <p:extLst>
      <p:ext uri="{BB962C8B-B14F-4D97-AF65-F5344CB8AC3E}">
        <p14:creationId xmlns:p14="http://schemas.microsoft.com/office/powerpoint/2010/main" val="253981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33</a:t>
            </a:fld>
            <a:endParaRPr lang="es-CR"/>
          </a:p>
        </p:txBody>
      </p:sp>
    </p:spTree>
    <p:extLst>
      <p:ext uri="{BB962C8B-B14F-4D97-AF65-F5344CB8AC3E}">
        <p14:creationId xmlns:p14="http://schemas.microsoft.com/office/powerpoint/2010/main" val="21255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34</a:t>
            </a:fld>
            <a:endParaRPr lang="es-CR"/>
          </a:p>
        </p:txBody>
      </p:sp>
    </p:spTree>
    <p:extLst>
      <p:ext uri="{BB962C8B-B14F-4D97-AF65-F5344CB8AC3E}">
        <p14:creationId xmlns:p14="http://schemas.microsoft.com/office/powerpoint/2010/main" val="228648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5</a:t>
            </a:fld>
            <a:endParaRPr lang="es-CR"/>
          </a:p>
        </p:txBody>
      </p:sp>
    </p:spTree>
    <p:extLst>
      <p:ext uri="{BB962C8B-B14F-4D97-AF65-F5344CB8AC3E}">
        <p14:creationId xmlns:p14="http://schemas.microsoft.com/office/powerpoint/2010/main" val="326397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35</a:t>
            </a:fld>
            <a:endParaRPr lang="es-CR"/>
          </a:p>
        </p:txBody>
      </p:sp>
    </p:spTree>
    <p:extLst>
      <p:ext uri="{BB962C8B-B14F-4D97-AF65-F5344CB8AC3E}">
        <p14:creationId xmlns:p14="http://schemas.microsoft.com/office/powerpoint/2010/main" val="479935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37</a:t>
            </a:fld>
            <a:endParaRPr lang="es-CR"/>
          </a:p>
        </p:txBody>
      </p:sp>
    </p:spTree>
    <p:extLst>
      <p:ext uri="{BB962C8B-B14F-4D97-AF65-F5344CB8AC3E}">
        <p14:creationId xmlns:p14="http://schemas.microsoft.com/office/powerpoint/2010/main" val="3607737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38</a:t>
            </a:fld>
            <a:endParaRPr lang="es-CR"/>
          </a:p>
        </p:txBody>
      </p:sp>
    </p:spTree>
    <p:extLst>
      <p:ext uri="{BB962C8B-B14F-4D97-AF65-F5344CB8AC3E}">
        <p14:creationId xmlns:p14="http://schemas.microsoft.com/office/powerpoint/2010/main" val="1899779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39</a:t>
            </a:fld>
            <a:endParaRPr lang="es-CR"/>
          </a:p>
        </p:txBody>
      </p:sp>
    </p:spTree>
    <p:extLst>
      <p:ext uri="{BB962C8B-B14F-4D97-AF65-F5344CB8AC3E}">
        <p14:creationId xmlns:p14="http://schemas.microsoft.com/office/powerpoint/2010/main" val="3592386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40</a:t>
            </a:fld>
            <a:endParaRPr lang="es-CR"/>
          </a:p>
        </p:txBody>
      </p:sp>
    </p:spTree>
    <p:extLst>
      <p:ext uri="{BB962C8B-B14F-4D97-AF65-F5344CB8AC3E}">
        <p14:creationId xmlns:p14="http://schemas.microsoft.com/office/powerpoint/2010/main" val="85526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6</a:t>
            </a:fld>
            <a:endParaRPr lang="es-CR"/>
          </a:p>
        </p:txBody>
      </p:sp>
    </p:spTree>
    <p:extLst>
      <p:ext uri="{BB962C8B-B14F-4D97-AF65-F5344CB8AC3E}">
        <p14:creationId xmlns:p14="http://schemas.microsoft.com/office/powerpoint/2010/main" val="356531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a:t>Ejecutivo con su información</a:t>
            </a:r>
          </a:p>
          <a:p>
            <a:r>
              <a:rPr lang="es-CR" dirty="0"/>
              <a:t>Carpetas almacenando esa información</a:t>
            </a:r>
          </a:p>
          <a:p>
            <a:r>
              <a:rPr lang="es-CR" dirty="0"/>
              <a:t>Archivador información menos utilizada</a:t>
            </a:r>
          </a:p>
          <a:p>
            <a:r>
              <a:rPr lang="es-CR" dirty="0"/>
              <a:t>Cajas almacenadas en la bodega.</a:t>
            </a:r>
          </a:p>
        </p:txBody>
      </p:sp>
      <p:sp>
        <p:nvSpPr>
          <p:cNvPr id="4" name="Marcador de número de diapositiva 3"/>
          <p:cNvSpPr>
            <a:spLocks noGrp="1"/>
          </p:cNvSpPr>
          <p:nvPr>
            <p:ph type="sldNum" sz="quarter" idx="10"/>
          </p:nvPr>
        </p:nvSpPr>
        <p:spPr/>
        <p:txBody>
          <a:bodyPr/>
          <a:lstStyle/>
          <a:p>
            <a:fld id="{964C6AAD-74E4-4D06-92C9-8F892F68824B}" type="slidenum">
              <a:rPr lang="es-CR" smtClean="0"/>
              <a:t>8</a:t>
            </a:fld>
            <a:endParaRPr lang="es-CR"/>
          </a:p>
        </p:txBody>
      </p:sp>
    </p:spTree>
    <p:extLst>
      <p:ext uri="{BB962C8B-B14F-4D97-AF65-F5344CB8AC3E}">
        <p14:creationId xmlns:p14="http://schemas.microsoft.com/office/powerpoint/2010/main" val="311216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9</a:t>
            </a:fld>
            <a:endParaRPr lang="es-CR"/>
          </a:p>
        </p:txBody>
      </p:sp>
    </p:spTree>
    <p:extLst>
      <p:ext uri="{BB962C8B-B14F-4D97-AF65-F5344CB8AC3E}">
        <p14:creationId xmlns:p14="http://schemas.microsoft.com/office/powerpoint/2010/main" val="81165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10</a:t>
            </a:fld>
            <a:endParaRPr lang="es-CR"/>
          </a:p>
        </p:txBody>
      </p:sp>
    </p:spTree>
    <p:extLst>
      <p:ext uri="{BB962C8B-B14F-4D97-AF65-F5344CB8AC3E}">
        <p14:creationId xmlns:p14="http://schemas.microsoft.com/office/powerpoint/2010/main" val="1325096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12</a:t>
            </a:fld>
            <a:endParaRPr lang="es-CR"/>
          </a:p>
        </p:txBody>
      </p:sp>
    </p:spTree>
    <p:extLst>
      <p:ext uri="{BB962C8B-B14F-4D97-AF65-F5344CB8AC3E}">
        <p14:creationId xmlns:p14="http://schemas.microsoft.com/office/powerpoint/2010/main" val="380347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964C6AAD-74E4-4D06-92C9-8F892F68824B}" type="slidenum">
              <a:rPr lang="es-CR" smtClean="0"/>
              <a:t>13</a:t>
            </a:fld>
            <a:endParaRPr lang="es-CR"/>
          </a:p>
        </p:txBody>
      </p:sp>
    </p:spTree>
    <p:extLst>
      <p:ext uri="{BB962C8B-B14F-4D97-AF65-F5344CB8AC3E}">
        <p14:creationId xmlns:p14="http://schemas.microsoft.com/office/powerpoint/2010/main" val="256569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57130" y="1420019"/>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p:cNvSpPr>
            <a:spLocks noGrp="1"/>
          </p:cNvSpPr>
          <p:nvPr>
            <p:ph type="subTitle" idx="1"/>
          </p:nvPr>
        </p:nvSpPr>
        <p:spPr>
          <a:xfrm>
            <a:off x="1524000" y="410527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R"/>
          </a:p>
        </p:txBody>
      </p:sp>
      <p:sp>
        <p:nvSpPr>
          <p:cNvPr id="4" name="Marcador de fecha 3"/>
          <p:cNvSpPr>
            <a:spLocks noGrp="1"/>
          </p:cNvSpPr>
          <p:nvPr>
            <p:ph type="dt" sz="half" idx="10"/>
          </p:nvPr>
        </p:nvSpPr>
        <p:spPr/>
        <p:txBody>
          <a:bodyPr/>
          <a:lstStyle/>
          <a:p>
            <a:fld id="{53A8C502-397A-4EB6-B6A3-28C3243D144F}" type="datetimeFigureOut">
              <a:rPr lang="es-CR" smtClean="0"/>
              <a:t>13/05/2018</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1439195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53A8C502-397A-4EB6-B6A3-28C3243D144F}" type="datetimeFigureOut">
              <a:rPr lang="es-CR" smtClean="0"/>
              <a:t>13/05/2018</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41264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53A8C502-397A-4EB6-B6A3-28C3243D144F}" type="datetimeFigureOut">
              <a:rPr lang="es-CR" smtClean="0"/>
              <a:t>13/05/2018</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307008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53A8C502-397A-4EB6-B6A3-28C3243D144F}" type="datetimeFigureOut">
              <a:rPr lang="es-CR" smtClean="0"/>
              <a:t>13/05/2018</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118233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53A8C502-397A-4EB6-B6A3-28C3243D144F}" type="datetimeFigureOut">
              <a:rPr lang="es-CR" smtClean="0"/>
              <a:t>13/05/2018</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51337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dirty="0"/>
          </a:p>
        </p:txBody>
      </p:sp>
      <p:sp>
        <p:nvSpPr>
          <p:cNvPr id="3" name="Marcador de contenido 2"/>
          <p:cNvSpPr>
            <a:spLocks noGrp="1"/>
          </p:cNvSpPr>
          <p:nvPr>
            <p:ph sz="half" idx="1"/>
          </p:nvPr>
        </p:nvSpPr>
        <p:spPr>
          <a:xfrm>
            <a:off x="185530" y="2492373"/>
            <a:ext cx="5834270" cy="368459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dirty="0"/>
          </a:p>
        </p:txBody>
      </p:sp>
      <p:sp>
        <p:nvSpPr>
          <p:cNvPr id="4" name="Marcador de contenido 3"/>
          <p:cNvSpPr>
            <a:spLocks noGrp="1"/>
          </p:cNvSpPr>
          <p:nvPr>
            <p:ph sz="half" idx="2"/>
          </p:nvPr>
        </p:nvSpPr>
        <p:spPr>
          <a:xfrm>
            <a:off x="6172200" y="2492373"/>
            <a:ext cx="5181600" cy="368458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dirty="0"/>
          </a:p>
        </p:txBody>
      </p:sp>
      <p:sp>
        <p:nvSpPr>
          <p:cNvPr id="5" name="Marcador de fecha 4"/>
          <p:cNvSpPr>
            <a:spLocks noGrp="1"/>
          </p:cNvSpPr>
          <p:nvPr>
            <p:ph type="dt" sz="half" idx="10"/>
          </p:nvPr>
        </p:nvSpPr>
        <p:spPr/>
        <p:txBody>
          <a:bodyPr/>
          <a:lstStyle/>
          <a:p>
            <a:fld id="{53A8C502-397A-4EB6-B6A3-28C3243D144F}" type="datetimeFigureOut">
              <a:rPr lang="es-CR" smtClean="0"/>
              <a:t>13/05/2018</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330187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85530" y="1514474"/>
            <a:ext cx="11169858" cy="511241"/>
          </a:xfrm>
        </p:spPr>
        <p:txBody>
          <a:bodyPr/>
          <a:lstStyle/>
          <a:p>
            <a:r>
              <a:rPr lang="es-ES"/>
              <a:t>Haga clic para modificar el estilo de título del patrón</a:t>
            </a:r>
            <a:endParaRPr lang="es-CR" dirty="0"/>
          </a:p>
        </p:txBody>
      </p:sp>
      <p:sp>
        <p:nvSpPr>
          <p:cNvPr id="3" name="Marcador de texto 2"/>
          <p:cNvSpPr>
            <a:spLocks noGrp="1"/>
          </p:cNvSpPr>
          <p:nvPr>
            <p:ph type="body" idx="1"/>
          </p:nvPr>
        </p:nvSpPr>
        <p:spPr>
          <a:xfrm>
            <a:off x="185530" y="2025715"/>
            <a:ext cx="581204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185530" y="2875721"/>
            <a:ext cx="5812045" cy="33139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dirty="0"/>
          </a:p>
        </p:txBody>
      </p:sp>
      <p:sp>
        <p:nvSpPr>
          <p:cNvPr id="5" name="Marcador de texto 4"/>
          <p:cNvSpPr>
            <a:spLocks noGrp="1"/>
          </p:cNvSpPr>
          <p:nvPr>
            <p:ph type="body" sz="quarter" idx="3"/>
          </p:nvPr>
        </p:nvSpPr>
        <p:spPr>
          <a:xfrm>
            <a:off x="6172200" y="2025715"/>
            <a:ext cx="568849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875721"/>
            <a:ext cx="5688496" cy="331394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dirty="0"/>
          </a:p>
        </p:txBody>
      </p:sp>
      <p:sp>
        <p:nvSpPr>
          <p:cNvPr id="7" name="Marcador de fecha 6"/>
          <p:cNvSpPr>
            <a:spLocks noGrp="1"/>
          </p:cNvSpPr>
          <p:nvPr>
            <p:ph type="dt" sz="half" idx="10"/>
          </p:nvPr>
        </p:nvSpPr>
        <p:spPr/>
        <p:txBody>
          <a:bodyPr/>
          <a:lstStyle/>
          <a:p>
            <a:fld id="{53A8C502-397A-4EB6-B6A3-28C3243D144F}" type="datetimeFigureOut">
              <a:rPr lang="es-CR" smtClean="0"/>
              <a:t>13/05/2018</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239747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fecha 2"/>
          <p:cNvSpPr>
            <a:spLocks noGrp="1"/>
          </p:cNvSpPr>
          <p:nvPr>
            <p:ph type="dt" sz="half" idx="10"/>
          </p:nvPr>
        </p:nvSpPr>
        <p:spPr/>
        <p:txBody>
          <a:bodyPr/>
          <a:lstStyle/>
          <a:p>
            <a:fld id="{53A8C502-397A-4EB6-B6A3-28C3243D144F}" type="datetimeFigureOut">
              <a:rPr lang="es-CR" smtClean="0"/>
              <a:t>13/05/2018</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38417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3A8C502-397A-4EB6-B6A3-28C3243D144F}" type="datetimeFigureOut">
              <a:rPr lang="es-CR" smtClean="0"/>
              <a:t>13/05/2018</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152021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85530" y="1510748"/>
            <a:ext cx="4586495" cy="901148"/>
          </a:xfrm>
        </p:spPr>
        <p:txBody>
          <a:bodyPr anchor="b"/>
          <a:lstStyle>
            <a:lvl1pPr>
              <a:defRPr sz="3200"/>
            </a:lvl1pPr>
          </a:lstStyle>
          <a:p>
            <a:r>
              <a:rPr lang="es-ES"/>
              <a:t>Haga clic para modificar el estilo de título del patrón</a:t>
            </a:r>
            <a:endParaRPr lang="es-CR" dirty="0"/>
          </a:p>
        </p:txBody>
      </p:sp>
      <p:sp>
        <p:nvSpPr>
          <p:cNvPr id="3" name="Marcador de contenido 2"/>
          <p:cNvSpPr>
            <a:spLocks noGrp="1"/>
          </p:cNvSpPr>
          <p:nvPr>
            <p:ph idx="1"/>
          </p:nvPr>
        </p:nvSpPr>
        <p:spPr>
          <a:xfrm>
            <a:off x="5183188" y="2552698"/>
            <a:ext cx="6849786" cy="3308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p:cNvSpPr>
            <a:spLocks noGrp="1"/>
          </p:cNvSpPr>
          <p:nvPr>
            <p:ph type="body" sz="half" idx="2"/>
          </p:nvPr>
        </p:nvSpPr>
        <p:spPr>
          <a:xfrm>
            <a:off x="185530" y="2552698"/>
            <a:ext cx="4586495" cy="33162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3A8C502-397A-4EB6-B6A3-28C3243D144F}" type="datetimeFigureOut">
              <a:rPr lang="es-CR" smtClean="0"/>
              <a:t>13/05/2018</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322025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85530" y="1656522"/>
            <a:ext cx="4479235" cy="1007164"/>
          </a:xfrm>
        </p:spPr>
        <p:txBody>
          <a:bodyPr anchor="b"/>
          <a:lstStyle>
            <a:lvl1pPr>
              <a:defRPr sz="3200"/>
            </a:lvl1pPr>
          </a:lstStyle>
          <a:p>
            <a:r>
              <a:rPr lang="es-ES"/>
              <a:t>Haga clic para modificar el estilo de título del patrón</a:t>
            </a:r>
            <a:endParaRPr lang="es-CR"/>
          </a:p>
        </p:txBody>
      </p:sp>
      <p:sp>
        <p:nvSpPr>
          <p:cNvPr id="3" name="Marcador de posición de imagen 2"/>
          <p:cNvSpPr>
            <a:spLocks noGrp="1"/>
          </p:cNvSpPr>
          <p:nvPr>
            <p:ph type="pic" idx="1"/>
          </p:nvPr>
        </p:nvSpPr>
        <p:spPr>
          <a:xfrm>
            <a:off x="5183188" y="1656521"/>
            <a:ext cx="6372708" cy="44521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R"/>
          </a:p>
        </p:txBody>
      </p:sp>
      <p:sp>
        <p:nvSpPr>
          <p:cNvPr id="4" name="Marcador de texto 3"/>
          <p:cNvSpPr>
            <a:spLocks noGrp="1"/>
          </p:cNvSpPr>
          <p:nvPr>
            <p:ph type="body" sz="half" idx="2"/>
          </p:nvPr>
        </p:nvSpPr>
        <p:spPr>
          <a:xfrm>
            <a:off x="185530" y="2792410"/>
            <a:ext cx="4586495" cy="33162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3A8C502-397A-4EB6-B6A3-28C3243D144F}" type="datetimeFigureOut">
              <a:rPr lang="es-CR" smtClean="0"/>
              <a:t>13/05/2018</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9313311E-3016-4050-A1A4-8718CC0D8E51}" type="slidenum">
              <a:rPr lang="es-CR" smtClean="0"/>
              <a:t>‹Nº›</a:t>
            </a:fld>
            <a:endParaRPr lang="es-CR"/>
          </a:p>
        </p:txBody>
      </p:sp>
    </p:spTree>
    <p:extLst>
      <p:ext uri="{BB962C8B-B14F-4D97-AF65-F5344CB8AC3E}">
        <p14:creationId xmlns:p14="http://schemas.microsoft.com/office/powerpoint/2010/main" val="197938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13"/>
          <a:stretch>
            <a:fillRect/>
          </a:stretch>
        </p:blipFill>
        <p:spPr>
          <a:xfrm>
            <a:off x="10119017" y="5753617"/>
            <a:ext cx="2085975" cy="1066800"/>
          </a:xfrm>
          <a:prstGeom prst="rect">
            <a:avLst/>
          </a:prstGeom>
        </p:spPr>
      </p:pic>
      <p:pic>
        <p:nvPicPr>
          <p:cNvPr id="7" name="Imagen 6"/>
          <p:cNvPicPr>
            <a:picLocks noChangeAspect="1"/>
          </p:cNvPicPr>
          <p:nvPr userDrawn="1"/>
        </p:nvPicPr>
        <p:blipFill rotWithShape="1">
          <a:blip r:embed="rId14"/>
          <a:srcRect l="430"/>
          <a:stretch/>
        </p:blipFill>
        <p:spPr>
          <a:xfrm>
            <a:off x="0" y="1"/>
            <a:ext cx="12204992" cy="1749044"/>
          </a:xfrm>
          <a:prstGeom prst="rect">
            <a:avLst/>
          </a:prstGeom>
        </p:spPr>
      </p:pic>
      <p:sp>
        <p:nvSpPr>
          <p:cNvPr id="2" name="Marcador de título 1"/>
          <p:cNvSpPr>
            <a:spLocks noGrp="1"/>
          </p:cNvSpPr>
          <p:nvPr>
            <p:ph type="title"/>
          </p:nvPr>
        </p:nvSpPr>
        <p:spPr>
          <a:xfrm>
            <a:off x="185530" y="987425"/>
            <a:ext cx="1116827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texto 2"/>
          <p:cNvSpPr>
            <a:spLocks noGrp="1"/>
          </p:cNvSpPr>
          <p:nvPr>
            <p:ph type="body" idx="1"/>
          </p:nvPr>
        </p:nvSpPr>
        <p:spPr>
          <a:xfrm>
            <a:off x="185530" y="2392500"/>
            <a:ext cx="11168270" cy="3784461"/>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R" dirty="0"/>
          </a:p>
        </p:txBody>
      </p:sp>
      <p:sp>
        <p:nvSpPr>
          <p:cNvPr id="4" name="Marcador de fecha 3"/>
          <p:cNvSpPr>
            <a:spLocks noGrp="1"/>
          </p:cNvSpPr>
          <p:nvPr>
            <p:ph type="dt" sz="half" idx="2"/>
          </p:nvPr>
        </p:nvSpPr>
        <p:spPr>
          <a:xfrm>
            <a:off x="18553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8C502-397A-4EB6-B6A3-28C3243D144F}" type="datetimeFigureOut">
              <a:rPr lang="es-CR" smtClean="0"/>
              <a:t>13/05/2018</a:t>
            </a:fld>
            <a:endParaRPr lang="es-CR"/>
          </a:p>
        </p:txBody>
      </p:sp>
      <p:sp>
        <p:nvSpPr>
          <p:cNvPr id="5" name="Marcador de pie de página 4"/>
          <p:cNvSpPr>
            <a:spLocks noGrp="1"/>
          </p:cNvSpPr>
          <p:nvPr>
            <p:ph type="ftr" sz="quarter" idx="3"/>
          </p:nvPr>
        </p:nvSpPr>
        <p:spPr>
          <a:xfrm>
            <a:off x="338593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110330" y="6356350"/>
            <a:ext cx="200868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3311E-3016-4050-A1A4-8718CC0D8E51}" type="slidenum">
              <a:rPr lang="es-CR" smtClean="0"/>
              <a:t>‹Nº›</a:t>
            </a:fld>
            <a:endParaRPr lang="es-CR"/>
          </a:p>
        </p:txBody>
      </p:sp>
    </p:spTree>
    <p:extLst>
      <p:ext uri="{BB962C8B-B14F-4D97-AF65-F5344CB8AC3E}">
        <p14:creationId xmlns:p14="http://schemas.microsoft.com/office/powerpoint/2010/main" val="1067877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3999" y="1938528"/>
            <a:ext cx="10079421" cy="2052342"/>
          </a:xfrm>
        </p:spPr>
        <p:txBody>
          <a:bodyPr>
            <a:noAutofit/>
          </a:bodyPr>
          <a:lstStyle/>
          <a:p>
            <a:r>
              <a:rPr lang="es-CR"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Fundamentos de Sistemas Operativos</a:t>
            </a:r>
          </a:p>
        </p:txBody>
      </p:sp>
      <p:sp>
        <p:nvSpPr>
          <p:cNvPr id="3" name="Subtítulo 2"/>
          <p:cNvSpPr>
            <a:spLocks noGrp="1"/>
          </p:cNvSpPr>
          <p:nvPr>
            <p:ph type="subTitle" idx="1"/>
          </p:nvPr>
        </p:nvSpPr>
        <p:spPr>
          <a:xfrm>
            <a:off x="2632841" y="4301390"/>
            <a:ext cx="6936828" cy="844792"/>
          </a:xfrm>
        </p:spPr>
        <p:txBody>
          <a:bodyPr>
            <a:normAutofit/>
          </a:bodyPr>
          <a:lstStyle/>
          <a:p>
            <a:r>
              <a:rPr lang="es-CR" sz="2800" b="1" dirty="0"/>
              <a:t>Semana 6</a:t>
            </a:r>
          </a:p>
          <a:p>
            <a:endParaRPr lang="es-CR" sz="2800" b="1" dirty="0"/>
          </a:p>
        </p:txBody>
      </p:sp>
    </p:spTree>
    <p:extLst>
      <p:ext uri="{BB962C8B-B14F-4D97-AF65-F5344CB8AC3E}">
        <p14:creationId xmlns:p14="http://schemas.microsoft.com/office/powerpoint/2010/main" val="91618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91" y="1706880"/>
            <a:ext cx="7946018" cy="5001832"/>
          </a:xfrm>
          <a:prstGeom prst="rect">
            <a:avLst/>
          </a:prstGeom>
        </p:spPr>
      </p:pic>
    </p:spTree>
    <p:extLst>
      <p:ext uri="{BB962C8B-B14F-4D97-AF65-F5344CB8AC3E}">
        <p14:creationId xmlns:p14="http://schemas.microsoft.com/office/powerpoint/2010/main" val="150493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1"/>
            <a:ext cx="10515600" cy="2852737"/>
          </a:xfrm>
        </p:spPr>
        <p:txBody>
          <a:bodyPr vert="horz" lIns="91440" tIns="45720" rIns="91440" bIns="45720" rtlCol="0" anchor="ctr">
            <a:normAutofit/>
          </a:bodyPr>
          <a:lstStyle/>
          <a:p>
            <a:pPr algn="ct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Abstracción de la memoria</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93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Abstracción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6806781" cy="954107"/>
          </a:xfrm>
          <a:prstGeom prst="rect">
            <a:avLst/>
          </a:prstGeom>
          <a:noFill/>
        </p:spPr>
        <p:txBody>
          <a:bodyPr wrap="square" rtlCol="0">
            <a:spAutoFit/>
          </a:bodyPr>
          <a:lstStyle/>
          <a:p>
            <a:pPr algn="just"/>
            <a:r>
              <a:rPr lang="es-CR" sz="2800" dirty="0"/>
              <a:t>La abstracción más simple de memoria es ninguna abstracción.</a:t>
            </a:r>
          </a:p>
        </p:txBody>
      </p:sp>
      <p:sp>
        <p:nvSpPr>
          <p:cNvPr id="7" name="CuadroTexto 6"/>
          <p:cNvSpPr txBox="1"/>
          <p:nvPr/>
        </p:nvSpPr>
        <p:spPr>
          <a:xfrm>
            <a:off x="410883" y="3453467"/>
            <a:ext cx="6806780" cy="954107"/>
          </a:xfrm>
          <a:prstGeom prst="rect">
            <a:avLst/>
          </a:prstGeom>
          <a:noFill/>
        </p:spPr>
        <p:txBody>
          <a:bodyPr wrap="square" rtlCol="0">
            <a:spAutoFit/>
          </a:bodyPr>
          <a:lstStyle/>
          <a:p>
            <a:pPr algn="just"/>
            <a:r>
              <a:rPr lang="es-CR" sz="2800" dirty="0"/>
              <a:t>Las primeras computadoras no tenía abstracción de memoria.</a:t>
            </a:r>
          </a:p>
        </p:txBody>
      </p:sp>
      <p:sp>
        <p:nvSpPr>
          <p:cNvPr id="8" name="CuadroTexto 7"/>
          <p:cNvSpPr txBox="1"/>
          <p:nvPr/>
        </p:nvSpPr>
        <p:spPr>
          <a:xfrm>
            <a:off x="410883" y="4476600"/>
            <a:ext cx="6806780" cy="1815882"/>
          </a:xfrm>
          <a:prstGeom prst="rect">
            <a:avLst/>
          </a:prstGeom>
          <a:noFill/>
        </p:spPr>
        <p:txBody>
          <a:bodyPr wrap="square" rtlCol="0">
            <a:spAutoFit/>
          </a:bodyPr>
          <a:lstStyle/>
          <a:p>
            <a:pPr marL="285750" indent="-285750" algn="just">
              <a:buFont typeface="Arial" panose="020B0604020202020204" pitchFamily="34" charset="0"/>
              <a:buChar char="•"/>
            </a:pPr>
            <a:r>
              <a:rPr lang="es-CR" sz="2800" dirty="0"/>
              <a:t>Mainframe (antes de 1960)</a:t>
            </a:r>
          </a:p>
          <a:p>
            <a:pPr marL="285750" indent="-285750" algn="just">
              <a:buFont typeface="Arial" panose="020B0604020202020204" pitchFamily="34" charset="0"/>
              <a:buChar char="•"/>
            </a:pPr>
            <a:r>
              <a:rPr lang="es-CR" sz="2800" dirty="0"/>
              <a:t>Minicomputadoras (antes de 1970)</a:t>
            </a:r>
          </a:p>
          <a:p>
            <a:pPr marL="285750" indent="-285750" algn="just">
              <a:buFont typeface="Arial" panose="020B0604020202020204" pitchFamily="34" charset="0"/>
              <a:buChar char="•"/>
            </a:pPr>
            <a:r>
              <a:rPr lang="es-CR" sz="2800" dirty="0"/>
              <a:t>Primeras computadoras personales (antes de 1980)</a:t>
            </a:r>
          </a:p>
        </p:txBody>
      </p:sp>
      <p:pic>
        <p:nvPicPr>
          <p:cNvPr id="3" name="Imagen 2"/>
          <p:cNvPicPr>
            <a:picLocks noChangeAspect="1"/>
          </p:cNvPicPr>
          <p:nvPr/>
        </p:nvPicPr>
        <p:blipFill>
          <a:blip r:embed="rId3"/>
          <a:stretch>
            <a:fillRect/>
          </a:stretch>
        </p:blipFill>
        <p:spPr>
          <a:xfrm>
            <a:off x="8435458" y="2078950"/>
            <a:ext cx="2842141" cy="3424780"/>
          </a:xfrm>
          <a:prstGeom prst="rect">
            <a:avLst/>
          </a:prstGeom>
        </p:spPr>
      </p:pic>
    </p:spTree>
    <p:extLst>
      <p:ext uri="{BB962C8B-B14F-4D97-AF65-F5344CB8AC3E}">
        <p14:creationId xmlns:p14="http://schemas.microsoft.com/office/powerpoint/2010/main" val="203864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Abstracción de memoria</a:t>
            </a:r>
            <a:endParaRPr lang="en-US"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3"/>
          <a:stretch>
            <a:fillRect/>
          </a:stretch>
        </p:blipFill>
        <p:spPr>
          <a:xfrm>
            <a:off x="1225296" y="2078950"/>
            <a:ext cx="8717280" cy="4585203"/>
          </a:xfrm>
          <a:prstGeom prst="rect">
            <a:avLst/>
          </a:prstGeom>
        </p:spPr>
      </p:pic>
    </p:spTree>
    <p:extLst>
      <p:ext uri="{BB962C8B-B14F-4D97-AF65-F5344CB8AC3E}">
        <p14:creationId xmlns:p14="http://schemas.microsoft.com/office/powerpoint/2010/main" val="249067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Abstracción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6806781" cy="954107"/>
          </a:xfrm>
          <a:prstGeom prst="rect">
            <a:avLst/>
          </a:prstGeom>
          <a:noFill/>
        </p:spPr>
        <p:txBody>
          <a:bodyPr wrap="square" rtlCol="0">
            <a:spAutoFit/>
          </a:bodyPr>
          <a:lstStyle/>
          <a:p>
            <a:pPr algn="just"/>
            <a:r>
              <a:rPr lang="es-CR" sz="2800" dirty="0"/>
              <a:t>En este momento no se podían cargar dos programas de usuario en la memoria.</a:t>
            </a:r>
          </a:p>
        </p:txBody>
      </p:sp>
      <p:sp>
        <p:nvSpPr>
          <p:cNvPr id="7" name="CuadroTexto 6"/>
          <p:cNvSpPr txBox="1"/>
          <p:nvPr/>
        </p:nvSpPr>
        <p:spPr>
          <a:xfrm>
            <a:off x="410882" y="3608429"/>
            <a:ext cx="6806780" cy="954107"/>
          </a:xfrm>
          <a:prstGeom prst="rect">
            <a:avLst/>
          </a:prstGeom>
          <a:noFill/>
        </p:spPr>
        <p:txBody>
          <a:bodyPr wrap="square" rtlCol="0">
            <a:spAutoFit/>
          </a:bodyPr>
          <a:lstStyle/>
          <a:p>
            <a:pPr algn="just"/>
            <a:r>
              <a:rPr lang="es-CR" sz="2800" dirty="0"/>
              <a:t>Los programas estaban ubicados seguido del SO.</a:t>
            </a:r>
          </a:p>
        </p:txBody>
      </p:sp>
      <p:sp>
        <p:nvSpPr>
          <p:cNvPr id="8" name="CuadroTexto 7"/>
          <p:cNvSpPr txBox="1"/>
          <p:nvPr/>
        </p:nvSpPr>
        <p:spPr>
          <a:xfrm>
            <a:off x="410882" y="4927704"/>
            <a:ext cx="6806780" cy="954107"/>
          </a:xfrm>
          <a:prstGeom prst="rect">
            <a:avLst/>
          </a:prstGeom>
          <a:noFill/>
        </p:spPr>
        <p:txBody>
          <a:bodyPr wrap="square" rtlCol="0">
            <a:spAutoFit/>
          </a:bodyPr>
          <a:lstStyle/>
          <a:p>
            <a:pPr algn="just"/>
            <a:r>
              <a:rPr lang="es-CR" sz="2800" dirty="0"/>
              <a:t>Si otro programa ingresa a memoria, se sobrescribe y borra el anterior.</a:t>
            </a:r>
          </a:p>
        </p:txBody>
      </p:sp>
      <p:pic>
        <p:nvPicPr>
          <p:cNvPr id="3" name="Imagen 2"/>
          <p:cNvPicPr>
            <a:picLocks noChangeAspect="1"/>
          </p:cNvPicPr>
          <p:nvPr/>
        </p:nvPicPr>
        <p:blipFill>
          <a:blip r:embed="rId3"/>
          <a:stretch>
            <a:fillRect/>
          </a:stretch>
        </p:blipFill>
        <p:spPr>
          <a:xfrm>
            <a:off x="8435458" y="2078950"/>
            <a:ext cx="2842141" cy="3424780"/>
          </a:xfrm>
          <a:prstGeom prst="rect">
            <a:avLst/>
          </a:prstGeom>
        </p:spPr>
      </p:pic>
    </p:spTree>
    <p:extLst>
      <p:ext uri="{BB962C8B-B14F-4D97-AF65-F5344CB8AC3E}">
        <p14:creationId xmlns:p14="http://schemas.microsoft.com/office/powerpoint/2010/main" val="208840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Abstracción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6806781" cy="954107"/>
          </a:xfrm>
          <a:prstGeom prst="rect">
            <a:avLst/>
          </a:prstGeom>
          <a:noFill/>
        </p:spPr>
        <p:txBody>
          <a:bodyPr wrap="square" rtlCol="0">
            <a:spAutoFit/>
          </a:bodyPr>
          <a:lstStyle/>
          <a:p>
            <a:pPr algn="just"/>
            <a:r>
              <a:rPr lang="es-CR" sz="2800" dirty="0"/>
              <a:t>Para poder realizar esta carga, de dos o más programas en memoria.</a:t>
            </a:r>
          </a:p>
        </p:txBody>
      </p:sp>
      <p:sp>
        <p:nvSpPr>
          <p:cNvPr id="7" name="CuadroTexto 6"/>
          <p:cNvSpPr txBox="1"/>
          <p:nvPr/>
        </p:nvSpPr>
        <p:spPr>
          <a:xfrm>
            <a:off x="410882" y="3562263"/>
            <a:ext cx="6806780" cy="523220"/>
          </a:xfrm>
          <a:prstGeom prst="rect">
            <a:avLst/>
          </a:prstGeom>
          <a:noFill/>
        </p:spPr>
        <p:txBody>
          <a:bodyPr wrap="square" rtlCol="0">
            <a:spAutoFit/>
          </a:bodyPr>
          <a:lstStyle/>
          <a:p>
            <a:pPr algn="just"/>
            <a:r>
              <a:rPr lang="es-CR" sz="2800" dirty="0"/>
              <a:t>Se adicionó una llave de 4 bits.</a:t>
            </a:r>
          </a:p>
        </p:txBody>
      </p:sp>
      <p:sp>
        <p:nvSpPr>
          <p:cNvPr id="8" name="CuadroTexto 7"/>
          <p:cNvSpPr txBox="1"/>
          <p:nvPr/>
        </p:nvSpPr>
        <p:spPr>
          <a:xfrm>
            <a:off x="410882" y="4404484"/>
            <a:ext cx="6806780" cy="1384995"/>
          </a:xfrm>
          <a:prstGeom prst="rect">
            <a:avLst/>
          </a:prstGeom>
          <a:noFill/>
        </p:spPr>
        <p:txBody>
          <a:bodyPr wrap="square" rtlCol="0">
            <a:spAutoFit/>
          </a:bodyPr>
          <a:lstStyle/>
          <a:p>
            <a:pPr algn="just"/>
            <a:r>
              <a:rPr lang="es-CR" sz="2800" dirty="0"/>
              <a:t>El registro </a:t>
            </a:r>
            <a:r>
              <a:rPr lang="es-CR" sz="2800" b="1" dirty="0"/>
              <a:t>PSW</a:t>
            </a:r>
            <a:r>
              <a:rPr lang="es-CR" sz="2800" dirty="0"/>
              <a:t> (</a:t>
            </a:r>
            <a:r>
              <a:rPr lang="es-CR" sz="2800" dirty="0" err="1"/>
              <a:t>Program</a:t>
            </a:r>
            <a:r>
              <a:rPr lang="es-CR" sz="2800" dirty="0"/>
              <a:t> Status Word, Palabra de estado del programa) también contenía una llave de 4 bits.</a:t>
            </a:r>
          </a:p>
        </p:txBody>
      </p:sp>
      <p:pic>
        <p:nvPicPr>
          <p:cNvPr id="3" name="Imagen 2"/>
          <p:cNvPicPr>
            <a:picLocks noChangeAspect="1"/>
          </p:cNvPicPr>
          <p:nvPr/>
        </p:nvPicPr>
        <p:blipFill>
          <a:blip r:embed="rId3"/>
          <a:stretch>
            <a:fillRect/>
          </a:stretch>
        </p:blipFill>
        <p:spPr>
          <a:xfrm>
            <a:off x="8435458" y="2078950"/>
            <a:ext cx="2842141" cy="3424780"/>
          </a:xfrm>
          <a:prstGeom prst="rect">
            <a:avLst/>
          </a:prstGeom>
        </p:spPr>
      </p:pic>
    </p:spTree>
    <p:extLst>
      <p:ext uri="{BB962C8B-B14F-4D97-AF65-F5344CB8AC3E}">
        <p14:creationId xmlns:p14="http://schemas.microsoft.com/office/powerpoint/2010/main" val="366731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Abstracción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7855294" cy="1384995"/>
          </a:xfrm>
          <a:prstGeom prst="rect">
            <a:avLst/>
          </a:prstGeom>
          <a:noFill/>
        </p:spPr>
        <p:txBody>
          <a:bodyPr wrap="square" rtlCol="0">
            <a:spAutoFit/>
          </a:bodyPr>
          <a:lstStyle/>
          <a:p>
            <a:pPr algn="just"/>
            <a:r>
              <a:rPr lang="es-CR" sz="2800" dirty="0"/>
              <a:t>Se controla que ningún programa en ejecución, acceda a la memoria con un código de protección distinto del de la llave del PSW.</a:t>
            </a:r>
          </a:p>
        </p:txBody>
      </p:sp>
      <p:sp>
        <p:nvSpPr>
          <p:cNvPr id="8" name="CuadroTexto 7"/>
          <p:cNvSpPr txBox="1"/>
          <p:nvPr/>
        </p:nvSpPr>
        <p:spPr>
          <a:xfrm>
            <a:off x="410882" y="4033391"/>
            <a:ext cx="7855294" cy="1815882"/>
          </a:xfrm>
          <a:prstGeom prst="rect">
            <a:avLst/>
          </a:prstGeom>
          <a:noFill/>
        </p:spPr>
        <p:txBody>
          <a:bodyPr wrap="square" rtlCol="0">
            <a:spAutoFit/>
          </a:bodyPr>
          <a:lstStyle/>
          <a:p>
            <a:pPr algn="just"/>
            <a:r>
              <a:rPr lang="es-CR" sz="2800" dirty="0"/>
              <a:t>Como sólo el sistema operativo podía modificar las llaves de protección, los procesos de usuario fueron controlados para que no interfirieran unos con otros, ni con el mismo sistema operativo.</a:t>
            </a:r>
          </a:p>
        </p:txBody>
      </p:sp>
      <p:pic>
        <p:nvPicPr>
          <p:cNvPr id="3" name="Imagen 2"/>
          <p:cNvPicPr>
            <a:picLocks noChangeAspect="1"/>
          </p:cNvPicPr>
          <p:nvPr/>
        </p:nvPicPr>
        <p:blipFill>
          <a:blip r:embed="rId3"/>
          <a:stretch>
            <a:fillRect/>
          </a:stretch>
        </p:blipFill>
        <p:spPr>
          <a:xfrm>
            <a:off x="8813410" y="2078950"/>
            <a:ext cx="2842141" cy="3424780"/>
          </a:xfrm>
          <a:prstGeom prst="rect">
            <a:avLst/>
          </a:prstGeom>
        </p:spPr>
      </p:pic>
    </p:spTree>
    <p:extLst>
      <p:ext uri="{BB962C8B-B14F-4D97-AF65-F5344CB8AC3E}">
        <p14:creationId xmlns:p14="http://schemas.microsoft.com/office/powerpoint/2010/main" val="7285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1154"/>
            <a:ext cx="12192000" cy="809844"/>
          </a:xfrm>
        </p:spPr>
        <p:txBody>
          <a:bodyPr>
            <a:normAutofit/>
          </a:bodyPr>
          <a:lstStyle/>
          <a:p>
            <a:r>
              <a:rPr lang="es-CR" b="1" dirty="0">
                <a:effectLst>
                  <a:outerShdw blurRad="38100" dist="38100" dir="2700000" algn="tl">
                    <a:srgbClr val="000000">
                      <a:alpha val="43137"/>
                    </a:srgbClr>
                  </a:outerShdw>
                </a:effectLst>
              </a:rPr>
              <a:t>Otro problema</a:t>
            </a:r>
            <a:endParaRPr lang="en-US"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3"/>
          <a:stretch>
            <a:fillRect/>
          </a:stretch>
        </p:blipFill>
        <p:spPr>
          <a:xfrm>
            <a:off x="4218432" y="1295251"/>
            <a:ext cx="5900928" cy="5513981"/>
          </a:xfrm>
          <a:prstGeom prst="rect">
            <a:avLst/>
          </a:prstGeom>
        </p:spPr>
      </p:pic>
      <p:sp>
        <p:nvSpPr>
          <p:cNvPr id="9" name="CuadroTexto 8"/>
          <p:cNvSpPr txBox="1"/>
          <p:nvPr/>
        </p:nvSpPr>
        <p:spPr>
          <a:xfrm>
            <a:off x="304800" y="1839069"/>
            <a:ext cx="3243072" cy="4401205"/>
          </a:xfrm>
          <a:prstGeom prst="rect">
            <a:avLst/>
          </a:prstGeom>
          <a:noFill/>
        </p:spPr>
        <p:txBody>
          <a:bodyPr wrap="square" rtlCol="0">
            <a:spAutoFit/>
          </a:bodyPr>
          <a:lstStyle/>
          <a:p>
            <a:pPr algn="just"/>
            <a:r>
              <a:rPr lang="es-CR" sz="2800" dirty="0"/>
              <a:t>Ilustración del problema de reubicación. (a) Un programa de 16 KB. (b)</a:t>
            </a:r>
          </a:p>
          <a:p>
            <a:pPr algn="just"/>
            <a:r>
              <a:rPr lang="es-CR" sz="2800" dirty="0"/>
              <a:t>Otro programa de 16 KB. (c) Los dos programas cargados consecutivamente en la memoria.</a:t>
            </a:r>
          </a:p>
        </p:txBody>
      </p:sp>
    </p:spTree>
    <p:extLst>
      <p:ext uri="{BB962C8B-B14F-4D97-AF65-F5344CB8AC3E}">
        <p14:creationId xmlns:p14="http://schemas.microsoft.com/office/powerpoint/2010/main" val="320970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1154"/>
            <a:ext cx="12192000" cy="809844"/>
          </a:xfrm>
        </p:spPr>
        <p:txBody>
          <a:bodyPr>
            <a:normAutofit/>
          </a:bodyPr>
          <a:lstStyle/>
          <a:p>
            <a:r>
              <a:rPr lang="es-CR" b="1" dirty="0">
                <a:effectLst>
                  <a:outerShdw blurRad="38100" dist="38100" dir="2700000" algn="tl">
                    <a:srgbClr val="000000">
                      <a:alpha val="43137"/>
                    </a:srgbClr>
                  </a:outerShdw>
                </a:effectLst>
              </a:rPr>
              <a:t>Otro problema</a:t>
            </a:r>
            <a:endParaRPr lang="en-US"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3"/>
          <a:stretch>
            <a:fillRect/>
          </a:stretch>
        </p:blipFill>
        <p:spPr>
          <a:xfrm>
            <a:off x="7790688" y="1700998"/>
            <a:ext cx="4230624" cy="3953205"/>
          </a:xfrm>
          <a:prstGeom prst="rect">
            <a:avLst/>
          </a:prstGeom>
        </p:spPr>
      </p:pic>
      <p:sp>
        <p:nvSpPr>
          <p:cNvPr id="9" name="CuadroTexto 8"/>
          <p:cNvSpPr txBox="1"/>
          <p:nvPr/>
        </p:nvSpPr>
        <p:spPr>
          <a:xfrm>
            <a:off x="304800" y="1839069"/>
            <a:ext cx="3243072" cy="523220"/>
          </a:xfrm>
          <a:prstGeom prst="rect">
            <a:avLst/>
          </a:prstGeom>
          <a:noFill/>
        </p:spPr>
        <p:txBody>
          <a:bodyPr wrap="square" rtlCol="0">
            <a:spAutoFit/>
          </a:bodyPr>
          <a:lstStyle/>
          <a:p>
            <a:pPr algn="just"/>
            <a:r>
              <a:rPr lang="es-CR" sz="2800" dirty="0"/>
              <a:t>Solución:</a:t>
            </a:r>
          </a:p>
        </p:txBody>
      </p:sp>
      <p:sp>
        <p:nvSpPr>
          <p:cNvPr id="6" name="CuadroTexto 5"/>
          <p:cNvSpPr txBox="1"/>
          <p:nvPr/>
        </p:nvSpPr>
        <p:spPr>
          <a:xfrm>
            <a:off x="304800" y="2759565"/>
            <a:ext cx="3243072" cy="523220"/>
          </a:xfrm>
          <a:prstGeom prst="rect">
            <a:avLst/>
          </a:prstGeom>
          <a:noFill/>
        </p:spPr>
        <p:txBody>
          <a:bodyPr wrap="square" rtlCol="0">
            <a:spAutoFit/>
          </a:bodyPr>
          <a:lstStyle/>
          <a:p>
            <a:pPr algn="just"/>
            <a:r>
              <a:rPr lang="es-CR" sz="2800" b="1" dirty="0"/>
              <a:t>Reubicación estática</a:t>
            </a:r>
          </a:p>
        </p:txBody>
      </p:sp>
      <p:sp>
        <p:nvSpPr>
          <p:cNvPr id="7" name="CuadroTexto 6"/>
          <p:cNvSpPr txBox="1"/>
          <p:nvPr/>
        </p:nvSpPr>
        <p:spPr>
          <a:xfrm>
            <a:off x="304800" y="3677600"/>
            <a:ext cx="7071360" cy="2246769"/>
          </a:xfrm>
          <a:prstGeom prst="rect">
            <a:avLst/>
          </a:prstGeom>
          <a:noFill/>
        </p:spPr>
        <p:txBody>
          <a:bodyPr wrap="square" rtlCol="0">
            <a:spAutoFit/>
          </a:bodyPr>
          <a:lstStyle/>
          <a:p>
            <a:pPr algn="just"/>
            <a:r>
              <a:rPr lang="es-CR" sz="2800" dirty="0"/>
              <a:t>Esta técnica funcionaba así: cuando se cargaba un programa en la dirección 16,384, se sumaba el valor constante 16,384 a todas las direcciones del programa durante el proceso de carga.</a:t>
            </a:r>
          </a:p>
        </p:txBody>
      </p:sp>
    </p:spTree>
    <p:extLst>
      <p:ext uri="{BB962C8B-B14F-4D97-AF65-F5344CB8AC3E}">
        <p14:creationId xmlns:p14="http://schemas.microsoft.com/office/powerpoint/2010/main" val="6216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Espacio de direcciones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7855294" cy="954107"/>
          </a:xfrm>
          <a:prstGeom prst="rect">
            <a:avLst/>
          </a:prstGeom>
          <a:noFill/>
        </p:spPr>
        <p:txBody>
          <a:bodyPr wrap="square" rtlCol="0">
            <a:spAutoFit/>
          </a:bodyPr>
          <a:lstStyle/>
          <a:p>
            <a:pPr algn="just"/>
            <a:r>
              <a:rPr lang="es-CR" sz="2800" dirty="0"/>
              <a:t>Exponer la memoria física a los procesos tiene varias desventajas.</a:t>
            </a:r>
          </a:p>
        </p:txBody>
      </p:sp>
      <p:sp>
        <p:nvSpPr>
          <p:cNvPr id="8" name="CuadroTexto 7"/>
          <p:cNvSpPr txBox="1"/>
          <p:nvPr/>
        </p:nvSpPr>
        <p:spPr>
          <a:xfrm>
            <a:off x="410882" y="3354740"/>
            <a:ext cx="7855294" cy="1815882"/>
          </a:xfrm>
          <a:prstGeom prst="rect">
            <a:avLst/>
          </a:prstGeom>
          <a:noFill/>
        </p:spPr>
        <p:txBody>
          <a:bodyPr wrap="square" rtlCol="0">
            <a:spAutoFit/>
          </a:bodyPr>
          <a:lstStyle/>
          <a:p>
            <a:pPr marL="457200" indent="-457200" algn="just">
              <a:buFont typeface="Arial" panose="020B0604020202020204" pitchFamily="34" charset="0"/>
              <a:buChar char="•"/>
            </a:pPr>
            <a:r>
              <a:rPr lang="es-CR" sz="2800" dirty="0"/>
              <a:t>En primer lugar, si los programas de usuario pueden direccionar cada byte de memoria, pueden estropear el sistema operativo con facilidad, ya sea intencional o accidentalmente.</a:t>
            </a:r>
          </a:p>
        </p:txBody>
      </p:sp>
      <p:sp>
        <p:nvSpPr>
          <p:cNvPr id="7" name="CuadroTexto 6"/>
          <p:cNvSpPr txBox="1"/>
          <p:nvPr/>
        </p:nvSpPr>
        <p:spPr>
          <a:xfrm>
            <a:off x="410882" y="5282101"/>
            <a:ext cx="7855294" cy="954107"/>
          </a:xfrm>
          <a:prstGeom prst="rect">
            <a:avLst/>
          </a:prstGeom>
          <a:noFill/>
        </p:spPr>
        <p:txBody>
          <a:bodyPr wrap="square" rtlCol="0">
            <a:spAutoFit/>
          </a:bodyPr>
          <a:lstStyle/>
          <a:p>
            <a:pPr marL="457200" indent="-457200" algn="just">
              <a:buFont typeface="Arial" panose="020B0604020202020204" pitchFamily="34" charset="0"/>
              <a:buChar char="•"/>
            </a:pPr>
            <a:r>
              <a:rPr lang="es-CR" sz="2800" dirty="0"/>
              <a:t>En segundo lugar, con este modelo es difícil tener varios programas en ejecución a la vez.</a:t>
            </a:r>
          </a:p>
        </p:txBody>
      </p:sp>
      <p:pic>
        <p:nvPicPr>
          <p:cNvPr id="9" name="Imagen 8"/>
          <p:cNvPicPr>
            <a:picLocks noChangeAspect="1"/>
          </p:cNvPicPr>
          <p:nvPr/>
        </p:nvPicPr>
        <p:blipFill>
          <a:blip r:embed="rId3"/>
          <a:stretch>
            <a:fillRect/>
          </a:stretch>
        </p:blipFill>
        <p:spPr>
          <a:xfrm>
            <a:off x="8579838" y="2438400"/>
            <a:ext cx="3441474" cy="3215803"/>
          </a:xfrm>
          <a:prstGeom prst="rect">
            <a:avLst/>
          </a:prstGeom>
        </p:spPr>
      </p:pic>
    </p:spTree>
    <p:extLst>
      <p:ext uri="{BB962C8B-B14F-4D97-AF65-F5344CB8AC3E}">
        <p14:creationId xmlns:p14="http://schemas.microsoft.com/office/powerpoint/2010/main" val="168596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678" y="2498014"/>
            <a:ext cx="10515600" cy="2852737"/>
          </a:xfrm>
        </p:spPr>
        <p:txBody>
          <a:bodyPr vert="horz" lIns="91440" tIns="45720" rIns="91440" bIns="45720" rtlCol="0" anchor="ctr">
            <a:normAutofit/>
          </a:bodyPr>
          <a:lstStyle/>
          <a:p>
            <a:pPr algn="ct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Administración de memoria</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341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Espacio de direcciones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289155"/>
            <a:ext cx="3722206" cy="1384995"/>
          </a:xfrm>
          <a:prstGeom prst="rect">
            <a:avLst/>
          </a:prstGeom>
          <a:noFill/>
        </p:spPr>
        <p:txBody>
          <a:bodyPr wrap="square" rtlCol="0">
            <a:spAutoFit/>
          </a:bodyPr>
          <a:lstStyle/>
          <a:p>
            <a:pPr algn="just"/>
            <a:r>
              <a:rPr lang="es-CR" sz="2800" dirty="0"/>
              <a:t>La mejor abstracción para la memoria es el espacio de direcciones.</a:t>
            </a:r>
          </a:p>
        </p:txBody>
      </p:sp>
      <p:sp>
        <p:nvSpPr>
          <p:cNvPr id="8" name="CuadroTexto 7"/>
          <p:cNvSpPr txBox="1"/>
          <p:nvPr/>
        </p:nvSpPr>
        <p:spPr>
          <a:xfrm>
            <a:off x="410882" y="3884355"/>
            <a:ext cx="4118446" cy="2246769"/>
          </a:xfrm>
          <a:prstGeom prst="rect">
            <a:avLst/>
          </a:prstGeom>
          <a:noFill/>
        </p:spPr>
        <p:txBody>
          <a:bodyPr wrap="square" rtlCol="0">
            <a:spAutoFit/>
          </a:bodyPr>
          <a:lstStyle/>
          <a:p>
            <a:pPr algn="just"/>
            <a:r>
              <a:rPr lang="es-CR" sz="2800" dirty="0"/>
              <a:t>Un espacio de direcciones es el conjunto de direcciones con que </a:t>
            </a:r>
            <a:r>
              <a:rPr lang="es-CR" sz="2800" b="1" i="1" dirty="0"/>
              <a:t>cuenta un proceso </a:t>
            </a:r>
            <a:r>
              <a:rPr lang="es-CR" sz="2800" dirty="0"/>
              <a:t>para </a:t>
            </a:r>
            <a:r>
              <a:rPr lang="es-CR" sz="2800" b="1" dirty="0"/>
              <a:t>direccionar</a:t>
            </a:r>
            <a:r>
              <a:rPr lang="es-CR" sz="2800" dirty="0"/>
              <a:t> la memoria.</a:t>
            </a:r>
          </a:p>
        </p:txBody>
      </p:sp>
      <p:pic>
        <p:nvPicPr>
          <p:cNvPr id="10" name="Imagen 9"/>
          <p:cNvPicPr>
            <a:picLocks noChangeAspect="1"/>
          </p:cNvPicPr>
          <p:nvPr/>
        </p:nvPicPr>
        <p:blipFill>
          <a:blip r:embed="rId3"/>
          <a:stretch>
            <a:fillRect/>
          </a:stretch>
        </p:blipFill>
        <p:spPr>
          <a:xfrm>
            <a:off x="5409106" y="1674028"/>
            <a:ext cx="6782894" cy="4129501"/>
          </a:xfrm>
          <a:prstGeom prst="rect">
            <a:avLst/>
          </a:prstGeom>
        </p:spPr>
      </p:pic>
    </p:spTree>
    <p:extLst>
      <p:ext uri="{BB962C8B-B14F-4D97-AF65-F5344CB8AC3E}">
        <p14:creationId xmlns:p14="http://schemas.microsoft.com/office/powerpoint/2010/main" val="34043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Espacio de direcciones</a:t>
            </a:r>
            <a:endParaRPr lang="en-US" b="1" dirty="0">
              <a:effectLst>
                <a:outerShdw blurRad="38100" dist="38100" dir="2700000" algn="tl">
                  <a:srgbClr val="000000">
                    <a:alpha val="43137"/>
                  </a:srgbClr>
                </a:outerShdw>
              </a:effectLst>
            </a:endParaRPr>
          </a:p>
        </p:txBody>
      </p:sp>
      <p:sp>
        <p:nvSpPr>
          <p:cNvPr id="7" name="3 CuadroTexto"/>
          <p:cNvSpPr txBox="1">
            <a:spLocks noChangeArrowheads="1"/>
          </p:cNvSpPr>
          <p:nvPr/>
        </p:nvSpPr>
        <p:spPr bwMode="auto">
          <a:xfrm>
            <a:off x="304800" y="2078950"/>
            <a:ext cx="9826752" cy="3970318"/>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s-CR" dirty="0"/>
              <a:t>Bajo el concepto de espacios de direcciones, cada proceso va a contar con su propio espacio de direcciones independiente.</a:t>
            </a:r>
          </a:p>
          <a:p>
            <a:pPr marL="457200" indent="-457200">
              <a:buFont typeface="Arial" panose="020B0604020202020204" pitchFamily="34" charset="0"/>
              <a:buChar char="•"/>
            </a:pPr>
            <a:r>
              <a:rPr lang="es-CR" dirty="0"/>
              <a:t>En casos excepcionales, algunos procesos pueden </a:t>
            </a:r>
            <a:r>
              <a:rPr lang="es-CR" b="1" dirty="0"/>
              <a:t>compartir</a:t>
            </a:r>
            <a:r>
              <a:rPr lang="es-CR" dirty="0"/>
              <a:t> sus espacios de direcciones.</a:t>
            </a:r>
          </a:p>
          <a:p>
            <a:pPr marL="457200" indent="-457200">
              <a:buFont typeface="Arial" panose="020B0604020202020204" pitchFamily="34" charset="0"/>
              <a:buChar char="•"/>
            </a:pPr>
            <a:r>
              <a:rPr lang="es-CR" dirty="0"/>
              <a:t>La conceptualización de espacio de direcciones es muy general y algunos ejemplos pueden ser:</a:t>
            </a:r>
          </a:p>
          <a:p>
            <a:pPr marL="1657350" lvl="3" indent="-285750">
              <a:buFont typeface="Arial" panose="020B0604020202020204" pitchFamily="34" charset="0"/>
              <a:buChar char="•"/>
            </a:pPr>
            <a:r>
              <a:rPr lang="es-CR" sz="2800" dirty="0"/>
              <a:t>Números telefónicos (0000-0000 hasta 9999-9999)</a:t>
            </a:r>
          </a:p>
          <a:p>
            <a:pPr marL="1657350" lvl="3" indent="-285750">
              <a:buFont typeface="Arial" panose="020B0604020202020204" pitchFamily="34" charset="0"/>
              <a:buChar char="•"/>
            </a:pPr>
            <a:r>
              <a:rPr lang="es-CR" sz="2800" dirty="0"/>
              <a:t>Puertos E/S en Pentium (0 hasta 16383)</a:t>
            </a:r>
          </a:p>
          <a:p>
            <a:pPr marL="1657350" lvl="3" indent="-285750">
              <a:buFont typeface="Arial" panose="020B0604020202020204" pitchFamily="34" charset="0"/>
              <a:buChar char="•"/>
            </a:pPr>
            <a:r>
              <a:rPr lang="es-CR" sz="2800" dirty="0"/>
              <a:t>Direccionamiento IP 32 bits (desde 0 hasta 232-1)</a:t>
            </a:r>
            <a:endParaRPr lang="en-US" sz="2800" dirty="0"/>
          </a:p>
        </p:txBody>
      </p:sp>
    </p:spTree>
    <p:extLst>
      <p:ext uri="{BB962C8B-B14F-4D97-AF65-F5344CB8AC3E}">
        <p14:creationId xmlns:p14="http://schemas.microsoft.com/office/powerpoint/2010/main" val="3617217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1332"/>
            <a:ext cx="12192000" cy="809844"/>
          </a:xfrm>
        </p:spPr>
        <p:txBody>
          <a:bodyPr>
            <a:normAutofit/>
          </a:bodyPr>
          <a:lstStyle/>
          <a:p>
            <a:r>
              <a:rPr lang="es-CR" b="1" dirty="0">
                <a:effectLst>
                  <a:outerShdw blurRad="38100" dist="38100" dir="2700000" algn="tl">
                    <a:srgbClr val="000000">
                      <a:alpha val="43137"/>
                    </a:srgbClr>
                  </a:outerShdw>
                </a:effectLst>
              </a:rPr>
              <a:t>Espacio de direcciones</a:t>
            </a:r>
            <a:endParaRPr lang="en-US" b="1" dirty="0">
              <a:effectLst>
                <a:outerShdw blurRad="38100" dist="38100" dir="2700000" algn="tl">
                  <a:srgbClr val="000000">
                    <a:alpha val="43137"/>
                  </a:srgbClr>
                </a:outerShdw>
              </a:effectLst>
            </a:endParaRPr>
          </a:p>
        </p:txBody>
      </p:sp>
      <p:sp>
        <p:nvSpPr>
          <p:cNvPr id="7" name="3 CuadroTexto"/>
          <p:cNvSpPr txBox="1">
            <a:spLocks noChangeArrowheads="1"/>
          </p:cNvSpPr>
          <p:nvPr/>
        </p:nvSpPr>
        <p:spPr bwMode="auto">
          <a:xfrm>
            <a:off x="5248406" y="1641176"/>
            <a:ext cx="6309609" cy="2677656"/>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dirty="0"/>
              <a:t>Para asociar el espacio de direcciones de cada proceso sobre una parte distinta de la memoria física, de una manera simple, es equipar cada CPU con dos registros de hardware especiales, conocidos comúnmente como los registros:</a:t>
            </a:r>
            <a:endParaRPr lang="en-US" sz="2800" dirty="0"/>
          </a:p>
        </p:txBody>
      </p:sp>
      <p:pic>
        <p:nvPicPr>
          <p:cNvPr id="3" name="Imagen 2"/>
          <p:cNvPicPr>
            <a:picLocks noChangeAspect="1"/>
          </p:cNvPicPr>
          <p:nvPr/>
        </p:nvPicPr>
        <p:blipFill>
          <a:blip r:embed="rId3"/>
          <a:stretch>
            <a:fillRect/>
          </a:stretch>
        </p:blipFill>
        <p:spPr>
          <a:xfrm>
            <a:off x="469639" y="1641176"/>
            <a:ext cx="3553721" cy="4911993"/>
          </a:xfrm>
          <a:prstGeom prst="rect">
            <a:avLst/>
          </a:prstGeom>
        </p:spPr>
      </p:pic>
      <p:sp>
        <p:nvSpPr>
          <p:cNvPr id="5" name="3 CuadroTexto"/>
          <p:cNvSpPr txBox="1">
            <a:spLocks noChangeArrowheads="1"/>
          </p:cNvSpPr>
          <p:nvPr/>
        </p:nvSpPr>
        <p:spPr bwMode="auto">
          <a:xfrm>
            <a:off x="8939658" y="4785216"/>
            <a:ext cx="1618614" cy="646331"/>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sz="3600" b="1" dirty="0"/>
              <a:t>Límite</a:t>
            </a:r>
            <a:endParaRPr lang="en-US" sz="3600" b="1" dirty="0"/>
          </a:p>
        </p:txBody>
      </p:sp>
      <p:sp>
        <p:nvSpPr>
          <p:cNvPr id="6" name="3 CuadroTexto"/>
          <p:cNvSpPr txBox="1">
            <a:spLocks noChangeArrowheads="1"/>
          </p:cNvSpPr>
          <p:nvPr/>
        </p:nvSpPr>
        <p:spPr bwMode="auto">
          <a:xfrm>
            <a:off x="6096000" y="4757856"/>
            <a:ext cx="1280411" cy="646331"/>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sz="3600" b="1" dirty="0"/>
              <a:t>Base</a:t>
            </a:r>
            <a:endParaRPr lang="en-US" sz="3600" b="1" dirty="0"/>
          </a:p>
        </p:txBody>
      </p:sp>
    </p:spTree>
    <p:extLst>
      <p:ext uri="{BB962C8B-B14F-4D97-AF65-F5344CB8AC3E}">
        <p14:creationId xmlns:p14="http://schemas.microsoft.com/office/powerpoint/2010/main" val="24339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1332"/>
            <a:ext cx="12192000" cy="809844"/>
          </a:xfrm>
        </p:spPr>
        <p:txBody>
          <a:bodyPr>
            <a:normAutofit/>
          </a:bodyPr>
          <a:lstStyle/>
          <a:p>
            <a:r>
              <a:rPr lang="es-CR" b="1" dirty="0">
                <a:effectLst>
                  <a:outerShdw blurRad="38100" dist="38100" dir="2700000" algn="tl">
                    <a:srgbClr val="000000">
                      <a:alpha val="43137"/>
                    </a:srgbClr>
                  </a:outerShdw>
                </a:effectLst>
              </a:rPr>
              <a:t>Espacio de direcciones</a:t>
            </a:r>
            <a:endParaRPr lang="en-US" b="1" dirty="0">
              <a:effectLst>
                <a:outerShdw blurRad="38100" dist="38100" dir="2700000" algn="tl">
                  <a:srgbClr val="000000">
                    <a:alpha val="43137"/>
                  </a:srgbClr>
                </a:outerShdw>
              </a:effectLst>
            </a:endParaRPr>
          </a:p>
        </p:txBody>
      </p:sp>
      <p:sp>
        <p:nvSpPr>
          <p:cNvPr id="7" name="3 CuadroTexto"/>
          <p:cNvSpPr txBox="1">
            <a:spLocks noChangeArrowheads="1"/>
          </p:cNvSpPr>
          <p:nvPr/>
        </p:nvSpPr>
        <p:spPr bwMode="auto">
          <a:xfrm>
            <a:off x="4852416" y="1641176"/>
            <a:ext cx="6705599" cy="1815882"/>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dirty="0"/>
              <a:t>Cuando se utilizan estos registros, los programas se cargan en ubicaciones consecutivas de memoria en donde haya espacio y sin reubicación durante la carga.</a:t>
            </a:r>
            <a:endParaRPr lang="en-US" sz="2800" dirty="0"/>
          </a:p>
        </p:txBody>
      </p:sp>
      <p:pic>
        <p:nvPicPr>
          <p:cNvPr id="3" name="Imagen 2"/>
          <p:cNvPicPr>
            <a:picLocks noChangeAspect="1"/>
          </p:cNvPicPr>
          <p:nvPr/>
        </p:nvPicPr>
        <p:blipFill>
          <a:blip r:embed="rId3"/>
          <a:stretch>
            <a:fillRect/>
          </a:stretch>
        </p:blipFill>
        <p:spPr>
          <a:xfrm>
            <a:off x="469639" y="1641176"/>
            <a:ext cx="3553721" cy="4911993"/>
          </a:xfrm>
          <a:prstGeom prst="rect">
            <a:avLst/>
          </a:prstGeom>
        </p:spPr>
      </p:pic>
      <p:sp>
        <p:nvSpPr>
          <p:cNvPr id="8" name="3 CuadroTexto"/>
          <p:cNvSpPr txBox="1">
            <a:spLocks noChangeArrowheads="1"/>
          </p:cNvSpPr>
          <p:nvPr/>
        </p:nvSpPr>
        <p:spPr bwMode="auto">
          <a:xfrm>
            <a:off x="4852416" y="3574404"/>
            <a:ext cx="6705599" cy="1384995"/>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dirty="0"/>
              <a:t>Cuando se ejecuta un proceso, el </a:t>
            </a:r>
            <a:r>
              <a:rPr lang="es-CR" b="1" dirty="0"/>
              <a:t>registro base </a:t>
            </a:r>
            <a:r>
              <a:rPr lang="es-CR" dirty="0"/>
              <a:t>se carga con la </a:t>
            </a:r>
            <a:r>
              <a:rPr lang="es-CR" b="1" dirty="0"/>
              <a:t>dirección física donde</a:t>
            </a:r>
          </a:p>
          <a:p>
            <a:r>
              <a:rPr lang="es-CR" b="1" dirty="0"/>
              <a:t>empieza el programa en memoria</a:t>
            </a:r>
            <a:r>
              <a:rPr lang="es-CR" dirty="0"/>
              <a:t>.</a:t>
            </a:r>
            <a:endParaRPr lang="en-US" sz="2800" dirty="0"/>
          </a:p>
        </p:txBody>
      </p:sp>
      <p:sp>
        <p:nvSpPr>
          <p:cNvPr id="9" name="3 CuadroTexto"/>
          <p:cNvSpPr txBox="1">
            <a:spLocks noChangeArrowheads="1"/>
          </p:cNvSpPr>
          <p:nvPr/>
        </p:nvSpPr>
        <p:spPr bwMode="auto">
          <a:xfrm>
            <a:off x="4852416" y="5076745"/>
            <a:ext cx="6705599" cy="954107"/>
          </a:xfrm>
          <a:prstGeom prst="rect">
            <a:avLst/>
          </a:prstGeom>
          <a:noFill/>
        </p:spPr>
        <p:txBody>
          <a:bodyPr wrap="square" rtlCol="0">
            <a:spAutoFit/>
          </a:bodyPr>
          <a:lstStyle>
            <a:defPPr>
              <a:defRPr lang="es-CR"/>
            </a:defPPr>
            <a:lvl1pPr algn="just">
              <a:defRPr sz="28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R" dirty="0"/>
              <a:t>El </a:t>
            </a:r>
            <a:r>
              <a:rPr lang="es-CR" b="1" dirty="0"/>
              <a:t>registro límite </a:t>
            </a:r>
            <a:r>
              <a:rPr lang="es-CR" dirty="0"/>
              <a:t>se carga con la </a:t>
            </a:r>
            <a:r>
              <a:rPr lang="es-CR" b="1" dirty="0"/>
              <a:t>longitud del programa.</a:t>
            </a:r>
            <a:endParaRPr lang="en-US" sz="2800" b="1" dirty="0"/>
          </a:p>
        </p:txBody>
      </p:sp>
    </p:spTree>
    <p:extLst>
      <p:ext uri="{BB962C8B-B14F-4D97-AF65-F5344CB8AC3E}">
        <p14:creationId xmlns:p14="http://schemas.microsoft.com/office/powerpoint/2010/main" val="296872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1"/>
            <a:ext cx="10515600" cy="2852737"/>
          </a:xfrm>
        </p:spPr>
        <p:txBody>
          <a:bodyPr vert="horz" lIns="91440" tIns="45720" rIns="91440" bIns="45720" rtlCol="0" anchor="ctr">
            <a:normAutofit/>
          </a:bodyPr>
          <a:lstStyle/>
          <a:p>
            <a:pPr algn="ct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Asignación de memoria</a:t>
            </a:r>
            <a:b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b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(Reubicación)</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419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Asignación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078950"/>
            <a:ext cx="3722206" cy="2246769"/>
          </a:xfrm>
          <a:prstGeom prst="rect">
            <a:avLst/>
          </a:prstGeom>
          <a:noFill/>
        </p:spPr>
        <p:txBody>
          <a:bodyPr wrap="square" rtlCol="0">
            <a:spAutoFit/>
          </a:bodyPr>
          <a:lstStyle/>
          <a:p>
            <a:pPr algn="just"/>
            <a:r>
              <a:rPr lang="es-CR" sz="2800" dirty="0"/>
              <a:t>Cuando la memoria se asigna en forma dinámica, el sistema operativo debe administrarla.</a:t>
            </a:r>
          </a:p>
        </p:txBody>
      </p:sp>
      <p:sp>
        <p:nvSpPr>
          <p:cNvPr id="8" name="CuadroTexto 7"/>
          <p:cNvSpPr txBox="1"/>
          <p:nvPr/>
        </p:nvSpPr>
        <p:spPr>
          <a:xfrm>
            <a:off x="410882" y="4448358"/>
            <a:ext cx="4118446" cy="2246769"/>
          </a:xfrm>
          <a:prstGeom prst="rect">
            <a:avLst/>
          </a:prstGeom>
          <a:noFill/>
        </p:spPr>
        <p:txBody>
          <a:bodyPr wrap="square" rtlCol="0">
            <a:spAutoFit/>
          </a:bodyPr>
          <a:lstStyle/>
          <a:p>
            <a:pPr algn="just"/>
            <a:r>
              <a:rPr lang="es-CR" sz="2800" dirty="0"/>
              <a:t>Estudiaremos dos estrategias que suelen diferenciarse en la manera en que dividen la memoria primaria.</a:t>
            </a:r>
          </a:p>
        </p:txBody>
      </p:sp>
      <p:pic>
        <p:nvPicPr>
          <p:cNvPr id="3" name="Imagen 2"/>
          <p:cNvPicPr>
            <a:picLocks noChangeAspect="1"/>
          </p:cNvPicPr>
          <p:nvPr/>
        </p:nvPicPr>
        <p:blipFill>
          <a:blip r:embed="rId3"/>
          <a:stretch>
            <a:fillRect/>
          </a:stretch>
        </p:blipFill>
        <p:spPr>
          <a:xfrm>
            <a:off x="4786687" y="2289154"/>
            <a:ext cx="7405313" cy="3282589"/>
          </a:xfrm>
          <a:prstGeom prst="rect">
            <a:avLst/>
          </a:prstGeom>
        </p:spPr>
      </p:pic>
    </p:spTree>
    <p:extLst>
      <p:ext uri="{BB962C8B-B14F-4D97-AF65-F5344CB8AC3E}">
        <p14:creationId xmlns:p14="http://schemas.microsoft.com/office/powerpoint/2010/main" val="3002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Asignación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078950"/>
            <a:ext cx="3722206" cy="523220"/>
          </a:xfrm>
          <a:prstGeom prst="rect">
            <a:avLst/>
          </a:prstGeom>
          <a:noFill/>
        </p:spPr>
        <p:txBody>
          <a:bodyPr wrap="square" rtlCol="0">
            <a:spAutoFit/>
          </a:bodyPr>
          <a:lstStyle/>
          <a:p>
            <a:pPr algn="just"/>
            <a:r>
              <a:rPr lang="es-CR" sz="2800" dirty="0"/>
              <a:t>Estas son:</a:t>
            </a:r>
          </a:p>
        </p:txBody>
      </p:sp>
      <p:sp>
        <p:nvSpPr>
          <p:cNvPr id="8" name="CuadroTexto 7"/>
          <p:cNvSpPr txBox="1"/>
          <p:nvPr/>
        </p:nvSpPr>
        <p:spPr>
          <a:xfrm>
            <a:off x="410882" y="2934960"/>
            <a:ext cx="4977982" cy="1077218"/>
          </a:xfrm>
          <a:prstGeom prst="rect">
            <a:avLst/>
          </a:prstGeom>
          <a:noFill/>
        </p:spPr>
        <p:txBody>
          <a:bodyPr wrap="square" rtlCol="0">
            <a:spAutoFit/>
          </a:bodyPr>
          <a:lstStyle/>
          <a:p>
            <a:pPr algn="just"/>
            <a:r>
              <a:rPr lang="es-CR" sz="3200" b="1" dirty="0"/>
              <a:t>Estrategias de memoria de particiones fijas</a:t>
            </a:r>
          </a:p>
        </p:txBody>
      </p:sp>
      <p:pic>
        <p:nvPicPr>
          <p:cNvPr id="3" name="Imagen 2"/>
          <p:cNvPicPr>
            <a:picLocks noChangeAspect="1"/>
          </p:cNvPicPr>
          <p:nvPr/>
        </p:nvPicPr>
        <p:blipFill>
          <a:blip r:embed="rId3"/>
          <a:stretch>
            <a:fillRect/>
          </a:stretch>
        </p:blipFill>
        <p:spPr>
          <a:xfrm>
            <a:off x="6644641" y="2433768"/>
            <a:ext cx="5352288" cy="2372535"/>
          </a:xfrm>
          <a:prstGeom prst="rect">
            <a:avLst/>
          </a:prstGeom>
        </p:spPr>
      </p:pic>
      <p:sp>
        <p:nvSpPr>
          <p:cNvPr id="7" name="CuadroTexto 6"/>
          <p:cNvSpPr txBox="1"/>
          <p:nvPr/>
        </p:nvSpPr>
        <p:spPr>
          <a:xfrm>
            <a:off x="410882" y="4507599"/>
            <a:ext cx="4977982" cy="1077218"/>
          </a:xfrm>
          <a:prstGeom prst="rect">
            <a:avLst/>
          </a:prstGeom>
          <a:noFill/>
        </p:spPr>
        <p:txBody>
          <a:bodyPr wrap="square" rtlCol="0">
            <a:spAutoFit/>
          </a:bodyPr>
          <a:lstStyle/>
          <a:p>
            <a:pPr algn="just"/>
            <a:r>
              <a:rPr lang="es-CR" sz="3200" b="1" dirty="0"/>
              <a:t>Estrategias de memoria de particiones variables</a:t>
            </a:r>
          </a:p>
        </p:txBody>
      </p:sp>
    </p:spTree>
    <p:extLst>
      <p:ext uri="{BB962C8B-B14F-4D97-AF65-F5344CB8AC3E}">
        <p14:creationId xmlns:p14="http://schemas.microsoft.com/office/powerpoint/2010/main" val="169913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Particiones Fijas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313346" y="2530054"/>
            <a:ext cx="3990430" cy="3108543"/>
          </a:xfrm>
          <a:prstGeom prst="rect">
            <a:avLst/>
          </a:prstGeom>
          <a:noFill/>
        </p:spPr>
        <p:txBody>
          <a:bodyPr wrap="square" rtlCol="0">
            <a:spAutoFit/>
          </a:bodyPr>
          <a:lstStyle/>
          <a:p>
            <a:pPr marL="457200" indent="-457200" algn="just">
              <a:buFont typeface="Arial" panose="020B0604020202020204" pitchFamily="34" charset="0"/>
              <a:buChar char="•"/>
            </a:pPr>
            <a:r>
              <a:rPr lang="es-CR" sz="2800" dirty="0"/>
              <a:t>Consiste en dividir la memoria libre en varias partes de igual tamaño o diferentes tamaños.</a:t>
            </a:r>
          </a:p>
          <a:p>
            <a:pPr marL="457200" indent="-457200" algn="just">
              <a:buFont typeface="Arial" panose="020B0604020202020204" pitchFamily="34" charset="0"/>
              <a:buChar char="•"/>
            </a:pPr>
            <a:r>
              <a:rPr lang="es-CR" sz="2800" dirty="0"/>
              <a:t>Estas particiones no varían su tamaño.</a:t>
            </a:r>
          </a:p>
        </p:txBody>
      </p:sp>
      <p:pic>
        <p:nvPicPr>
          <p:cNvPr id="4" name="Imagen 3"/>
          <p:cNvPicPr>
            <a:picLocks noChangeAspect="1"/>
          </p:cNvPicPr>
          <p:nvPr/>
        </p:nvPicPr>
        <p:blipFill>
          <a:blip r:embed="rId3"/>
          <a:stretch>
            <a:fillRect/>
          </a:stretch>
        </p:blipFill>
        <p:spPr>
          <a:xfrm>
            <a:off x="4952618" y="2424779"/>
            <a:ext cx="7239382" cy="2782931"/>
          </a:xfrm>
          <a:prstGeom prst="rect">
            <a:avLst/>
          </a:prstGeom>
        </p:spPr>
      </p:pic>
    </p:spTree>
    <p:extLst>
      <p:ext uri="{BB962C8B-B14F-4D97-AF65-F5344CB8AC3E}">
        <p14:creationId xmlns:p14="http://schemas.microsoft.com/office/powerpoint/2010/main" val="11893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Particiones Fijas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121920" y="2365248"/>
            <a:ext cx="4742688" cy="2677656"/>
          </a:xfrm>
          <a:prstGeom prst="rect">
            <a:avLst/>
          </a:prstGeom>
          <a:noFill/>
        </p:spPr>
        <p:txBody>
          <a:bodyPr wrap="square" rtlCol="0">
            <a:spAutoFit/>
          </a:bodyPr>
          <a:lstStyle/>
          <a:p>
            <a:pPr algn="just"/>
            <a:r>
              <a:rPr lang="es-CR" sz="2800" dirty="0"/>
              <a:t>Tras la asignación de la partición al proceso, puede generarse una diferencia de tamaños entre los espacios de direcciones del proceso y el de la partición.</a:t>
            </a:r>
          </a:p>
        </p:txBody>
      </p:sp>
      <p:pic>
        <p:nvPicPr>
          <p:cNvPr id="5" name="Picture 2" descr="http://labvirtual.webs.upv.es/Applets/GAndreu/Objeto_Fijas_Una_cola/part_fijas_frag_inter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576" y="2365248"/>
            <a:ext cx="6841312" cy="273773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21920" y="5329202"/>
            <a:ext cx="4742688" cy="1384995"/>
          </a:xfrm>
          <a:prstGeom prst="rect">
            <a:avLst/>
          </a:prstGeom>
          <a:noFill/>
        </p:spPr>
        <p:txBody>
          <a:bodyPr wrap="square" rtlCol="0">
            <a:spAutoFit/>
          </a:bodyPr>
          <a:lstStyle/>
          <a:p>
            <a:pPr algn="just"/>
            <a:r>
              <a:rPr lang="es-CR" sz="2800" dirty="0"/>
              <a:t>A lo anterior se le conoce como:</a:t>
            </a:r>
          </a:p>
          <a:p>
            <a:pPr algn="just"/>
            <a:r>
              <a:rPr lang="es-CR" sz="2800" b="1" dirty="0"/>
              <a:t>Fragmentación Interna</a:t>
            </a:r>
          </a:p>
        </p:txBody>
      </p:sp>
    </p:spTree>
    <p:extLst>
      <p:ext uri="{BB962C8B-B14F-4D97-AF65-F5344CB8AC3E}">
        <p14:creationId xmlns:p14="http://schemas.microsoft.com/office/powerpoint/2010/main" val="35731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Particiones Fijas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121920" y="2334982"/>
            <a:ext cx="6522720" cy="3970318"/>
          </a:xfrm>
          <a:prstGeom prst="rect">
            <a:avLst/>
          </a:prstGeom>
          <a:noFill/>
        </p:spPr>
        <p:txBody>
          <a:bodyPr wrap="square" rtlCol="0">
            <a:spAutoFit/>
          </a:bodyPr>
          <a:lstStyle/>
          <a:p>
            <a:pPr algn="just"/>
            <a:r>
              <a:rPr lang="es-CR" sz="2800" b="1" dirty="0"/>
              <a:t>Fragmentación interna</a:t>
            </a:r>
          </a:p>
          <a:p>
            <a:pPr marL="457200" indent="-457200" algn="just">
              <a:buFont typeface="Arial" panose="020B0604020202020204" pitchFamily="34" charset="0"/>
              <a:buChar char="•"/>
            </a:pPr>
            <a:r>
              <a:rPr lang="es-CR" sz="2800" dirty="0"/>
              <a:t>Se debe a la diferencia de tamaño entre la partición de memoria y el objeto residente dentro de ella.</a:t>
            </a:r>
          </a:p>
          <a:p>
            <a:pPr marL="457200" indent="-457200" algn="just">
              <a:buFont typeface="Arial" panose="020B0604020202020204" pitchFamily="34" charset="0"/>
              <a:buChar char="•"/>
            </a:pPr>
            <a:r>
              <a:rPr lang="es-CR" sz="2800" dirty="0"/>
              <a:t>Se produce siempre que se trabaje con bloques de memoria de tamaño fijo.</a:t>
            </a:r>
          </a:p>
          <a:p>
            <a:pPr marL="457200" indent="-457200" algn="just">
              <a:buFont typeface="Arial" panose="020B0604020202020204" pitchFamily="34" charset="0"/>
              <a:buChar char="•"/>
            </a:pPr>
            <a:r>
              <a:rPr lang="es-CR" sz="2800" dirty="0"/>
              <a:t>Si el tamaño del objeto no coincide con el de la partición, queda una zona que no se puede aprovechar.</a:t>
            </a:r>
          </a:p>
        </p:txBody>
      </p:sp>
      <p:pic>
        <p:nvPicPr>
          <p:cNvPr id="5" name="Picture 2" descr="http://labvirtual.webs.upv.es/Applets/GAndreu/Objeto_Fijas_Una_cola/part_fijas_frag_inter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248" y="3053821"/>
            <a:ext cx="5120640" cy="204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5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8742"/>
            <a:ext cx="12192000" cy="809844"/>
          </a:xfrm>
        </p:spPr>
        <p:txBody>
          <a:bodyPr>
            <a:normAutofit/>
          </a:bodyPr>
          <a:lstStyle/>
          <a:p>
            <a:r>
              <a:rPr lang="es-CR" b="1" dirty="0">
                <a:effectLst>
                  <a:outerShdw blurRad="38100" dist="38100" dir="2700000" algn="tl">
                    <a:srgbClr val="000000">
                      <a:alpha val="43137"/>
                    </a:srgbClr>
                  </a:outerShdw>
                </a:effectLst>
              </a:rPr>
              <a:t>Mundo ideal</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130290"/>
            <a:ext cx="5388864" cy="1569660"/>
          </a:xfrm>
          <a:prstGeom prst="rect">
            <a:avLst/>
          </a:prstGeom>
          <a:noFill/>
        </p:spPr>
        <p:txBody>
          <a:bodyPr wrap="square" rtlCol="0">
            <a:spAutoFit/>
          </a:bodyPr>
          <a:lstStyle/>
          <a:p>
            <a:pPr algn="just"/>
            <a:r>
              <a:rPr lang="es-CR" sz="3200" dirty="0"/>
              <a:t>Lo que todo programador quisiera de la memoria es que sea:</a:t>
            </a:r>
          </a:p>
        </p:txBody>
      </p:sp>
      <p:sp>
        <p:nvSpPr>
          <p:cNvPr id="7" name="CuadroTexto 6"/>
          <p:cNvSpPr txBox="1"/>
          <p:nvPr/>
        </p:nvSpPr>
        <p:spPr>
          <a:xfrm>
            <a:off x="410882" y="3817558"/>
            <a:ext cx="5388864" cy="646331"/>
          </a:xfrm>
          <a:prstGeom prst="rect">
            <a:avLst/>
          </a:prstGeom>
          <a:noFill/>
        </p:spPr>
        <p:txBody>
          <a:bodyPr wrap="square" rtlCol="0">
            <a:spAutoFit/>
          </a:bodyPr>
          <a:lstStyle/>
          <a:p>
            <a:pPr marL="742950" indent="-742950" algn="just">
              <a:buFont typeface="+mj-lt"/>
              <a:buAutoNum type="arabicPeriod"/>
            </a:pPr>
            <a:r>
              <a:rPr lang="es-CR" sz="3600" b="1" dirty="0"/>
              <a:t>Privada</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1" y="3161375"/>
            <a:ext cx="4688377" cy="1958699"/>
          </a:xfrm>
          <a:prstGeom prst="rect">
            <a:avLst/>
          </a:prstGeom>
        </p:spPr>
      </p:pic>
      <p:sp>
        <p:nvSpPr>
          <p:cNvPr id="10" name="CuadroTexto 9"/>
          <p:cNvSpPr txBox="1"/>
          <p:nvPr/>
        </p:nvSpPr>
        <p:spPr>
          <a:xfrm>
            <a:off x="410882" y="4535593"/>
            <a:ext cx="5904574" cy="646331"/>
          </a:xfrm>
          <a:prstGeom prst="rect">
            <a:avLst/>
          </a:prstGeom>
          <a:noFill/>
        </p:spPr>
        <p:txBody>
          <a:bodyPr wrap="square" rtlCol="0">
            <a:spAutoFit/>
          </a:bodyPr>
          <a:lstStyle/>
          <a:p>
            <a:pPr marL="742950" indent="-742950" algn="just">
              <a:buFont typeface="+mj-lt"/>
              <a:buAutoNum type="arabicPeriod" startAt="2"/>
            </a:pPr>
            <a:r>
              <a:rPr lang="es-CR" sz="3600" b="1" dirty="0"/>
              <a:t>Tamaño infinito</a:t>
            </a:r>
          </a:p>
        </p:txBody>
      </p:sp>
      <p:sp>
        <p:nvSpPr>
          <p:cNvPr id="12" name="CuadroTexto 11"/>
          <p:cNvSpPr txBox="1"/>
          <p:nvPr/>
        </p:nvSpPr>
        <p:spPr>
          <a:xfrm>
            <a:off x="410882" y="5253628"/>
            <a:ext cx="5904574" cy="646331"/>
          </a:xfrm>
          <a:prstGeom prst="rect">
            <a:avLst/>
          </a:prstGeom>
          <a:noFill/>
        </p:spPr>
        <p:txBody>
          <a:bodyPr wrap="square" rtlCol="0">
            <a:spAutoFit/>
          </a:bodyPr>
          <a:lstStyle/>
          <a:p>
            <a:pPr marL="742950" indent="-742950" algn="just">
              <a:buFont typeface="+mj-lt"/>
              <a:buAutoNum type="arabicPeriod" startAt="3"/>
            </a:pPr>
            <a:r>
              <a:rPr lang="es-CR" sz="3600" b="1" dirty="0"/>
              <a:t>Rápida</a:t>
            </a:r>
          </a:p>
        </p:txBody>
      </p:sp>
      <p:sp>
        <p:nvSpPr>
          <p:cNvPr id="13" name="CuadroTexto 12"/>
          <p:cNvSpPr txBox="1"/>
          <p:nvPr/>
        </p:nvSpPr>
        <p:spPr>
          <a:xfrm>
            <a:off x="410882" y="5971663"/>
            <a:ext cx="5904574" cy="646331"/>
          </a:xfrm>
          <a:prstGeom prst="rect">
            <a:avLst/>
          </a:prstGeom>
          <a:noFill/>
        </p:spPr>
        <p:txBody>
          <a:bodyPr wrap="square" rtlCol="0">
            <a:spAutoFit/>
          </a:bodyPr>
          <a:lstStyle/>
          <a:p>
            <a:pPr marL="742950" indent="-742950" algn="just">
              <a:buFont typeface="+mj-lt"/>
              <a:buAutoNum type="arabicPeriod" startAt="4"/>
            </a:pPr>
            <a:r>
              <a:rPr lang="es-CR" sz="3600" b="1" dirty="0"/>
              <a:t>No volátil</a:t>
            </a:r>
          </a:p>
        </p:txBody>
      </p:sp>
    </p:spTree>
    <p:extLst>
      <p:ext uri="{BB962C8B-B14F-4D97-AF65-F5344CB8AC3E}">
        <p14:creationId xmlns:p14="http://schemas.microsoft.com/office/powerpoint/2010/main" val="358194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Particiones Variables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121920" y="2225254"/>
            <a:ext cx="6698149" cy="1815882"/>
          </a:xfrm>
          <a:prstGeom prst="rect">
            <a:avLst/>
          </a:prstGeom>
          <a:noFill/>
        </p:spPr>
        <p:txBody>
          <a:bodyPr wrap="square" rtlCol="0">
            <a:spAutoFit/>
          </a:bodyPr>
          <a:lstStyle/>
          <a:p>
            <a:pPr algn="just"/>
            <a:r>
              <a:rPr lang="es-CR" sz="2800" dirty="0"/>
              <a:t>Las particiones en este caso son variables en número y longitud, esto significa que cuando se carga un proceso a memoria principal se le asigna el espacio que necesita en ella.</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1632" y="1674028"/>
            <a:ext cx="5088805" cy="4158346"/>
          </a:xfrm>
          <a:prstGeom prst="rect">
            <a:avLst/>
          </a:prstGeom>
        </p:spPr>
      </p:pic>
      <p:sp>
        <p:nvSpPr>
          <p:cNvPr id="7" name="CuadroTexto 6"/>
          <p:cNvSpPr txBox="1"/>
          <p:nvPr/>
        </p:nvSpPr>
        <p:spPr>
          <a:xfrm>
            <a:off x="121919" y="4180832"/>
            <a:ext cx="6698149" cy="1815882"/>
          </a:xfrm>
          <a:prstGeom prst="rect">
            <a:avLst/>
          </a:prstGeom>
          <a:noFill/>
        </p:spPr>
        <p:txBody>
          <a:bodyPr wrap="square" rtlCol="0">
            <a:spAutoFit/>
          </a:bodyPr>
          <a:lstStyle/>
          <a:p>
            <a:pPr algn="just"/>
            <a:r>
              <a:rPr lang="es-CR" sz="2800" dirty="0"/>
              <a:t>Con el paso del tiempo, los procesos abandonan la memoria, por las razones conocidas, dejando huecos que son considerados:</a:t>
            </a:r>
          </a:p>
        </p:txBody>
      </p:sp>
      <p:sp>
        <p:nvSpPr>
          <p:cNvPr id="8" name="CuadroTexto 7"/>
          <p:cNvSpPr txBox="1"/>
          <p:nvPr/>
        </p:nvSpPr>
        <p:spPr>
          <a:xfrm>
            <a:off x="121919" y="6136410"/>
            <a:ext cx="6698149" cy="523220"/>
          </a:xfrm>
          <a:prstGeom prst="rect">
            <a:avLst/>
          </a:prstGeom>
          <a:noFill/>
        </p:spPr>
        <p:txBody>
          <a:bodyPr wrap="square" rtlCol="0">
            <a:spAutoFit/>
          </a:bodyPr>
          <a:lstStyle/>
          <a:p>
            <a:pPr algn="just"/>
            <a:r>
              <a:rPr lang="es-CR" sz="2800" b="1" dirty="0"/>
              <a:t>Fragmentación externa</a:t>
            </a:r>
          </a:p>
        </p:txBody>
      </p:sp>
    </p:spTree>
    <p:extLst>
      <p:ext uri="{BB962C8B-B14F-4D97-AF65-F5344CB8AC3E}">
        <p14:creationId xmlns:p14="http://schemas.microsoft.com/office/powerpoint/2010/main" val="185217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Particiones Variables</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121920" y="2334982"/>
            <a:ext cx="10070592" cy="954107"/>
          </a:xfrm>
          <a:prstGeom prst="rect">
            <a:avLst/>
          </a:prstGeom>
          <a:noFill/>
        </p:spPr>
        <p:txBody>
          <a:bodyPr wrap="square" rtlCol="0">
            <a:spAutoFit/>
          </a:bodyPr>
          <a:lstStyle/>
          <a:p>
            <a:pPr algn="just"/>
            <a:r>
              <a:rPr lang="es-CR" sz="2800" b="1" dirty="0"/>
              <a:t>Fragmentación externa</a:t>
            </a:r>
          </a:p>
          <a:p>
            <a:pPr marL="457200" indent="-457200" algn="just">
              <a:buFont typeface="Arial" panose="020B0604020202020204" pitchFamily="34" charset="0"/>
              <a:buChar char="•"/>
            </a:pPr>
            <a:r>
              <a:rPr lang="es-CR" sz="2800" dirty="0"/>
              <a:t>Se debe al desaprovechamiento de memoria entre particiones.</a:t>
            </a:r>
          </a:p>
        </p:txBody>
      </p:sp>
      <p:pic>
        <p:nvPicPr>
          <p:cNvPr id="7" name="Picture 2" descr="http://labvirtual.webs.upv.es/Applets/GAndreu/Objeto_Best_Fit/fragmentacion_exter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463" y="3289089"/>
            <a:ext cx="7770641" cy="340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Algoritmos de asignación de espacio</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243839" y="2545115"/>
            <a:ext cx="4718305" cy="584775"/>
          </a:xfrm>
          <a:prstGeom prst="rect">
            <a:avLst/>
          </a:prstGeom>
          <a:noFill/>
        </p:spPr>
        <p:txBody>
          <a:bodyPr wrap="square" rtlCol="0">
            <a:spAutoFit/>
          </a:bodyPr>
          <a:lstStyle/>
          <a:p>
            <a:pPr algn="just"/>
            <a:r>
              <a:rPr lang="es-CR" sz="3200" b="1" dirty="0"/>
              <a:t>Mejor ajuste</a:t>
            </a:r>
          </a:p>
        </p:txBody>
      </p:sp>
      <p:sp>
        <p:nvSpPr>
          <p:cNvPr id="7" name="CuadroTexto 6"/>
          <p:cNvSpPr txBox="1"/>
          <p:nvPr/>
        </p:nvSpPr>
        <p:spPr>
          <a:xfrm>
            <a:off x="121919" y="3596055"/>
            <a:ext cx="4840225" cy="1815882"/>
          </a:xfrm>
          <a:prstGeom prst="rect">
            <a:avLst/>
          </a:prstGeom>
          <a:noFill/>
        </p:spPr>
        <p:txBody>
          <a:bodyPr wrap="square" rtlCol="0">
            <a:spAutoFit/>
          </a:bodyPr>
          <a:lstStyle/>
          <a:p>
            <a:pPr algn="just"/>
            <a:r>
              <a:rPr lang="es-CR" sz="2800" dirty="0"/>
              <a:t>Este algoritmo busca en toda la lista, de principio a fin y toma el hueco más pequeño que sea adecuado.</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72" y="2078950"/>
            <a:ext cx="6896274" cy="3724442"/>
          </a:xfrm>
          <a:prstGeom prst="rect">
            <a:avLst/>
          </a:prstGeom>
        </p:spPr>
      </p:pic>
    </p:spTree>
    <p:extLst>
      <p:ext uri="{BB962C8B-B14F-4D97-AF65-F5344CB8AC3E}">
        <p14:creationId xmlns:p14="http://schemas.microsoft.com/office/powerpoint/2010/main" val="1052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Algoritmos de asignación de espacio</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243839" y="2545115"/>
            <a:ext cx="4718305" cy="584775"/>
          </a:xfrm>
          <a:prstGeom prst="rect">
            <a:avLst/>
          </a:prstGeom>
          <a:noFill/>
        </p:spPr>
        <p:txBody>
          <a:bodyPr wrap="square" rtlCol="0">
            <a:spAutoFit/>
          </a:bodyPr>
          <a:lstStyle/>
          <a:p>
            <a:pPr algn="just"/>
            <a:r>
              <a:rPr lang="es-CR" sz="3200" b="1" dirty="0"/>
              <a:t>Peor ajuste</a:t>
            </a:r>
          </a:p>
        </p:txBody>
      </p:sp>
      <p:sp>
        <p:nvSpPr>
          <p:cNvPr id="7" name="CuadroTexto 6"/>
          <p:cNvSpPr txBox="1"/>
          <p:nvPr/>
        </p:nvSpPr>
        <p:spPr>
          <a:xfrm>
            <a:off x="121919" y="3596055"/>
            <a:ext cx="4840225" cy="2246769"/>
          </a:xfrm>
          <a:prstGeom prst="rect">
            <a:avLst/>
          </a:prstGeom>
          <a:noFill/>
        </p:spPr>
        <p:txBody>
          <a:bodyPr wrap="square" rtlCol="0">
            <a:spAutoFit/>
          </a:bodyPr>
          <a:lstStyle/>
          <a:p>
            <a:pPr algn="just"/>
            <a:r>
              <a:rPr lang="es-CR" sz="2800" dirty="0"/>
              <a:t>Este algoritmo toma siempre el hueco más grande disponible, de manera que el nuevo hueco sea lo bastante grande como para ser útil.</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72" y="2078950"/>
            <a:ext cx="6896274" cy="3724442"/>
          </a:xfrm>
          <a:prstGeom prst="rect">
            <a:avLst/>
          </a:prstGeom>
        </p:spPr>
      </p:pic>
    </p:spTree>
    <p:extLst>
      <p:ext uri="{BB962C8B-B14F-4D97-AF65-F5344CB8AC3E}">
        <p14:creationId xmlns:p14="http://schemas.microsoft.com/office/powerpoint/2010/main" val="9118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Algoritmos de asignación de espacio</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243839" y="2545115"/>
            <a:ext cx="4718305" cy="584775"/>
          </a:xfrm>
          <a:prstGeom prst="rect">
            <a:avLst/>
          </a:prstGeom>
          <a:noFill/>
        </p:spPr>
        <p:txBody>
          <a:bodyPr wrap="square" rtlCol="0">
            <a:spAutoFit/>
          </a:bodyPr>
          <a:lstStyle/>
          <a:p>
            <a:pPr algn="just"/>
            <a:r>
              <a:rPr lang="es-CR" sz="3200" b="1" dirty="0"/>
              <a:t>Primer ajuste</a:t>
            </a:r>
          </a:p>
        </p:txBody>
      </p:sp>
      <p:sp>
        <p:nvSpPr>
          <p:cNvPr id="7" name="CuadroTexto 6"/>
          <p:cNvSpPr txBox="1"/>
          <p:nvPr/>
        </p:nvSpPr>
        <p:spPr>
          <a:xfrm>
            <a:off x="121919" y="3596055"/>
            <a:ext cx="4840225" cy="2246769"/>
          </a:xfrm>
          <a:prstGeom prst="rect">
            <a:avLst/>
          </a:prstGeom>
          <a:noFill/>
        </p:spPr>
        <p:txBody>
          <a:bodyPr wrap="square" rtlCol="0">
            <a:spAutoFit/>
          </a:bodyPr>
          <a:lstStyle/>
          <a:p>
            <a:pPr algn="just"/>
            <a:r>
              <a:rPr lang="es-CR" sz="2800" dirty="0"/>
              <a:t>En este algoritmo el administrador de memoria explora la lista de segmentos hasta encontrar un hueco que sea lo bastante grande.</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72" y="2078950"/>
            <a:ext cx="6896274" cy="3724442"/>
          </a:xfrm>
          <a:prstGeom prst="rect">
            <a:avLst/>
          </a:prstGeom>
        </p:spPr>
      </p:pic>
    </p:spTree>
    <p:extLst>
      <p:ext uri="{BB962C8B-B14F-4D97-AF65-F5344CB8AC3E}">
        <p14:creationId xmlns:p14="http://schemas.microsoft.com/office/powerpoint/2010/main" val="1741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Algoritmos de asignación de espacio</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121919" y="2252727"/>
            <a:ext cx="4718305" cy="584775"/>
          </a:xfrm>
          <a:prstGeom prst="rect">
            <a:avLst/>
          </a:prstGeom>
          <a:noFill/>
        </p:spPr>
        <p:txBody>
          <a:bodyPr wrap="square" rtlCol="0">
            <a:spAutoFit/>
          </a:bodyPr>
          <a:lstStyle/>
          <a:p>
            <a:pPr algn="just"/>
            <a:r>
              <a:rPr lang="es-CR" sz="3200" b="1" dirty="0"/>
              <a:t>Siguiente ajuste</a:t>
            </a:r>
          </a:p>
        </p:txBody>
      </p:sp>
      <p:sp>
        <p:nvSpPr>
          <p:cNvPr id="7" name="CuadroTexto 6"/>
          <p:cNvSpPr txBox="1"/>
          <p:nvPr/>
        </p:nvSpPr>
        <p:spPr>
          <a:xfrm>
            <a:off x="121919" y="3011279"/>
            <a:ext cx="4840225" cy="2677656"/>
          </a:xfrm>
          <a:prstGeom prst="rect">
            <a:avLst/>
          </a:prstGeom>
          <a:noFill/>
        </p:spPr>
        <p:txBody>
          <a:bodyPr wrap="square" rtlCol="0">
            <a:spAutoFit/>
          </a:bodyPr>
          <a:lstStyle/>
          <a:p>
            <a:pPr algn="just"/>
            <a:r>
              <a:rPr lang="es-CR" sz="2800" dirty="0"/>
              <a:t>Funciona de la misma manera que el primer ajuste, excepto porque lleva un registro de dónde se encuentra cada vez que descubre un hueco adecuado.</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72" y="2078950"/>
            <a:ext cx="6896274" cy="3724442"/>
          </a:xfrm>
          <a:prstGeom prst="rect">
            <a:avLst/>
          </a:prstGeom>
        </p:spPr>
      </p:pic>
    </p:spTree>
    <p:extLst>
      <p:ext uri="{BB962C8B-B14F-4D97-AF65-F5344CB8AC3E}">
        <p14:creationId xmlns:p14="http://schemas.microsoft.com/office/powerpoint/2010/main" val="16434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1"/>
            <a:ext cx="10515600" cy="2852737"/>
          </a:xfrm>
        </p:spPr>
        <p:txBody>
          <a:bodyPr vert="horz" lIns="91440" tIns="45720" rIns="91440" bIns="45720" rtlCol="0" anchor="ctr">
            <a:normAutofit/>
          </a:bodyPr>
          <a:lstStyle/>
          <a:p>
            <a:pPr algn="ct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Problemas</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3169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1.</a:t>
            </a:r>
            <a:endParaRPr lang="en-US" b="1" dirty="0">
              <a:effectLst>
                <a:outerShdw blurRad="38100" dist="38100" dir="2700000" algn="tl">
                  <a:srgbClr val="000000">
                    <a:alpha val="43137"/>
                  </a:srgbClr>
                </a:outerShdw>
              </a:effectLst>
            </a:endParaRPr>
          </a:p>
        </p:txBody>
      </p:sp>
      <p:sp>
        <p:nvSpPr>
          <p:cNvPr id="7" name="CuadroTexto 6"/>
          <p:cNvSpPr txBox="1"/>
          <p:nvPr/>
        </p:nvSpPr>
        <p:spPr>
          <a:xfrm>
            <a:off x="231647" y="2218799"/>
            <a:ext cx="11472673" cy="3539430"/>
          </a:xfrm>
          <a:prstGeom prst="rect">
            <a:avLst/>
          </a:prstGeom>
          <a:noFill/>
        </p:spPr>
        <p:txBody>
          <a:bodyPr wrap="square" rtlCol="0">
            <a:spAutoFit/>
          </a:bodyPr>
          <a:lstStyle/>
          <a:p>
            <a:pPr algn="just"/>
            <a:r>
              <a:rPr lang="es-CR" sz="2800" dirty="0"/>
              <a:t>El sistema operativo utiliza, para gestionar la memoria, una estrategia de particiones variables en alojamiento continuo, con acomodo al peor ajuste. Si el tamaño de la memoria es de 64 KB y el sistema operativo ocupa los primeros 10 KB. Grafique la entrada de los procesos que se muestran abajo, indicando el tipo de fragmentación que se produce y el tamaño de la misma. Además, indique el registro base y el registro límite de los procesos.</a:t>
            </a:r>
          </a:p>
          <a:p>
            <a:pPr algn="just"/>
            <a:endParaRPr lang="es-CR" sz="2800" dirty="0"/>
          </a:p>
          <a:p>
            <a:pPr algn="just"/>
            <a:r>
              <a:rPr lang="es-CR" sz="2800" dirty="0"/>
              <a:t>Los procesos a tomar en cuenta son: </a:t>
            </a:r>
            <a:r>
              <a:rPr lang="es-CR" sz="2800"/>
              <a:t>A - 12 </a:t>
            </a:r>
            <a:r>
              <a:rPr lang="es-CR" sz="2800" dirty="0"/>
              <a:t>KB, B - 18 KB, C - 8 KB y D - 7 KB. </a:t>
            </a:r>
          </a:p>
        </p:txBody>
      </p:sp>
    </p:spTree>
    <p:extLst>
      <p:ext uri="{BB962C8B-B14F-4D97-AF65-F5344CB8AC3E}">
        <p14:creationId xmlns:p14="http://schemas.microsoft.com/office/powerpoint/2010/main" val="9536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106"/>
            <a:ext cx="12192000" cy="809844"/>
          </a:xfrm>
        </p:spPr>
        <p:txBody>
          <a:bodyPr>
            <a:normAutofit/>
          </a:bodyPr>
          <a:lstStyle/>
          <a:p>
            <a:r>
              <a:rPr lang="es-CR" b="1" dirty="0">
                <a:effectLst>
                  <a:outerShdw blurRad="38100" dist="38100" dir="2700000" algn="tl">
                    <a:srgbClr val="000000">
                      <a:alpha val="43137"/>
                    </a:srgbClr>
                  </a:outerShdw>
                </a:effectLst>
              </a:rPr>
              <a:t>2.</a:t>
            </a:r>
            <a:endParaRPr lang="en-US" b="1" dirty="0">
              <a:effectLst>
                <a:outerShdw blurRad="38100" dist="38100" dir="2700000" algn="tl">
                  <a:srgbClr val="000000">
                    <a:alpha val="43137"/>
                  </a:srgbClr>
                </a:outerShdw>
              </a:effectLst>
            </a:endParaRPr>
          </a:p>
        </p:txBody>
      </p:sp>
      <p:sp>
        <p:nvSpPr>
          <p:cNvPr id="7" name="CuadroTexto 6"/>
          <p:cNvSpPr txBox="1"/>
          <p:nvPr/>
        </p:nvSpPr>
        <p:spPr>
          <a:xfrm>
            <a:off x="231647" y="2218799"/>
            <a:ext cx="11472673" cy="3108543"/>
          </a:xfrm>
          <a:prstGeom prst="rect">
            <a:avLst/>
          </a:prstGeom>
          <a:noFill/>
        </p:spPr>
        <p:txBody>
          <a:bodyPr wrap="square" rtlCol="0">
            <a:spAutoFit/>
          </a:bodyPr>
          <a:lstStyle/>
          <a:p>
            <a:pPr algn="just"/>
            <a:r>
              <a:rPr lang="es-CR" sz="2800" dirty="0"/>
              <a:t>Se tiene un administrador de memoria que funciona con particiones fijas, de distinto tamaño y utiliza el algoritmo del mejor ajuste, para alojar los procesos. Sabiendo que el tamaño total de memoria es de 64 KB, que el sistema operativo ocupa los primeros 10 KB, y que están disponibles tres particiones, una de 14 KB, otra de 18 KB y la última de 22 KB. Grafique la entrada de un proceso “P” que pesa 15 KB; e indique el tipo de fragmentación que se produce y el tamaño de la misma.</a:t>
            </a:r>
          </a:p>
        </p:txBody>
      </p:sp>
    </p:spTree>
    <p:extLst>
      <p:ext uri="{BB962C8B-B14F-4D97-AF65-F5344CB8AC3E}">
        <p14:creationId xmlns:p14="http://schemas.microsoft.com/office/powerpoint/2010/main" val="352103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95685"/>
            <a:ext cx="12192000" cy="809844"/>
          </a:xfrm>
        </p:spPr>
        <p:txBody>
          <a:bodyPr>
            <a:normAutofit/>
          </a:bodyPr>
          <a:lstStyle/>
          <a:p>
            <a:r>
              <a:rPr lang="es-CR" b="1" dirty="0">
                <a:effectLst>
                  <a:outerShdw blurRad="38100" dist="38100" dir="2700000" algn="tl">
                    <a:srgbClr val="000000">
                      <a:alpha val="43137"/>
                    </a:srgbClr>
                  </a:outerShdw>
                </a:effectLst>
              </a:rPr>
              <a:t>3.</a:t>
            </a:r>
            <a:endParaRPr lang="en-US" b="1" dirty="0">
              <a:effectLst>
                <a:outerShdw blurRad="38100" dist="38100" dir="2700000" algn="tl">
                  <a:srgbClr val="000000">
                    <a:alpha val="43137"/>
                  </a:srgbClr>
                </a:outerShdw>
              </a:effectLst>
            </a:endParaRPr>
          </a:p>
        </p:txBody>
      </p:sp>
      <p:sp>
        <p:nvSpPr>
          <p:cNvPr id="7" name="CuadroTexto 6"/>
          <p:cNvSpPr txBox="1"/>
          <p:nvPr/>
        </p:nvSpPr>
        <p:spPr>
          <a:xfrm>
            <a:off x="359663" y="1905529"/>
            <a:ext cx="11472673" cy="3970318"/>
          </a:xfrm>
          <a:prstGeom prst="rect">
            <a:avLst/>
          </a:prstGeom>
          <a:noFill/>
        </p:spPr>
        <p:txBody>
          <a:bodyPr wrap="square" rtlCol="0">
            <a:spAutoFit/>
          </a:bodyPr>
          <a:lstStyle/>
          <a:p>
            <a:pPr algn="just"/>
            <a:r>
              <a:rPr lang="es-CR" sz="2800" dirty="0"/>
              <a:t>Un sistema operativo requiere gestionar los procesos que se muestran en la tabla A. El gestor de memoria del SO en cuestión, utiliza una estrategia de partición variable al mejor ajuste. El SO ocupa los primeros 12 KB de la memoria que tiene un </a:t>
            </a:r>
            <a:r>
              <a:rPr lang="es-CR" sz="2800"/>
              <a:t>tamaño total de 64KB.</a:t>
            </a:r>
            <a:endParaRPr lang="es-CR" sz="2800" dirty="0"/>
          </a:p>
          <a:p>
            <a:pPr algn="just"/>
            <a:r>
              <a:rPr lang="es-CR" sz="2800" dirty="0"/>
              <a:t>•	Grafique como quedaría la memoria en los distintos tiempos, según se indica la entrada o la salida de los procesos.</a:t>
            </a:r>
          </a:p>
          <a:p>
            <a:pPr algn="just"/>
            <a:r>
              <a:rPr lang="es-CR" sz="2800" dirty="0"/>
              <a:t>•	Indique los registros base y límite de los procesos alojados en cada tiempo.</a:t>
            </a:r>
          </a:p>
          <a:p>
            <a:pPr algn="just"/>
            <a:r>
              <a:rPr lang="es-CR" sz="2800" dirty="0"/>
              <a:t>•	Indique el tipo y el tamaño de la fragmentación producida en tiempo 4.</a:t>
            </a:r>
          </a:p>
        </p:txBody>
      </p:sp>
    </p:spTree>
    <p:extLst>
      <p:ext uri="{BB962C8B-B14F-4D97-AF65-F5344CB8AC3E}">
        <p14:creationId xmlns:p14="http://schemas.microsoft.com/office/powerpoint/2010/main" val="131209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9311"/>
            <a:ext cx="12192000" cy="809844"/>
          </a:xfrm>
        </p:spPr>
        <p:txBody>
          <a:bodyPr>
            <a:normAutofit/>
          </a:bodyPr>
          <a:lstStyle/>
          <a:p>
            <a:r>
              <a:rPr lang="es-CR" b="1" dirty="0">
                <a:effectLst>
                  <a:outerShdw blurRad="38100" dist="38100" dir="2700000" algn="tl">
                    <a:srgbClr val="000000">
                      <a:alpha val="43137"/>
                    </a:srgbClr>
                  </a:outerShdw>
                </a:effectLst>
              </a:rPr>
              <a:t>Administración de memoria principal</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3" y="2499360"/>
            <a:ext cx="5388864" cy="954107"/>
          </a:xfrm>
          <a:prstGeom prst="rect">
            <a:avLst/>
          </a:prstGeom>
          <a:noFill/>
        </p:spPr>
        <p:txBody>
          <a:bodyPr wrap="square" rtlCol="0">
            <a:spAutoFit/>
          </a:bodyPr>
          <a:lstStyle/>
          <a:p>
            <a:pPr algn="just"/>
            <a:r>
              <a:rPr lang="es-CR" sz="2800" dirty="0"/>
              <a:t>Uno de los grandes componentes del SO es:</a:t>
            </a:r>
          </a:p>
        </p:txBody>
      </p:sp>
      <p:sp>
        <p:nvSpPr>
          <p:cNvPr id="7" name="CuadroTexto 6"/>
          <p:cNvSpPr txBox="1"/>
          <p:nvPr/>
        </p:nvSpPr>
        <p:spPr>
          <a:xfrm>
            <a:off x="410882" y="3817560"/>
            <a:ext cx="5388864" cy="646331"/>
          </a:xfrm>
          <a:prstGeom prst="rect">
            <a:avLst/>
          </a:prstGeom>
          <a:noFill/>
        </p:spPr>
        <p:txBody>
          <a:bodyPr wrap="square" rtlCol="0">
            <a:spAutoFit/>
          </a:bodyPr>
          <a:lstStyle/>
          <a:p>
            <a:pPr algn="just"/>
            <a:r>
              <a:rPr lang="es-CR" sz="3600" b="1" dirty="0"/>
              <a:t>El Gestor de Memoria</a:t>
            </a:r>
          </a:p>
        </p:txBody>
      </p:sp>
      <p:sp>
        <p:nvSpPr>
          <p:cNvPr id="8" name="CuadroTexto 7"/>
          <p:cNvSpPr txBox="1"/>
          <p:nvPr/>
        </p:nvSpPr>
        <p:spPr>
          <a:xfrm>
            <a:off x="410883" y="4827984"/>
            <a:ext cx="5388864" cy="523220"/>
          </a:xfrm>
          <a:prstGeom prst="rect">
            <a:avLst/>
          </a:prstGeom>
          <a:noFill/>
        </p:spPr>
        <p:txBody>
          <a:bodyPr wrap="square" rtlCol="0">
            <a:spAutoFit/>
          </a:bodyPr>
          <a:lstStyle/>
          <a:p>
            <a:pPr algn="just"/>
            <a:r>
              <a:rPr lang="es-CR" sz="2800" dirty="0"/>
              <a:t>También conocido como:</a:t>
            </a:r>
          </a:p>
        </p:txBody>
      </p:sp>
      <p:sp>
        <p:nvSpPr>
          <p:cNvPr id="9" name="CuadroTexto 8"/>
          <p:cNvSpPr txBox="1"/>
          <p:nvPr/>
        </p:nvSpPr>
        <p:spPr>
          <a:xfrm>
            <a:off x="410882" y="5869185"/>
            <a:ext cx="5819229" cy="646331"/>
          </a:xfrm>
          <a:prstGeom prst="rect">
            <a:avLst/>
          </a:prstGeom>
          <a:noFill/>
        </p:spPr>
        <p:txBody>
          <a:bodyPr wrap="square" rtlCol="0">
            <a:spAutoFit/>
          </a:bodyPr>
          <a:lstStyle/>
          <a:p>
            <a:pPr algn="just"/>
            <a:r>
              <a:rPr lang="es-CR" sz="3600" b="1" dirty="0"/>
              <a:t>El Administrador de Memoria</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1" y="3161375"/>
            <a:ext cx="4688377" cy="1958699"/>
          </a:xfrm>
          <a:prstGeom prst="rect">
            <a:avLst/>
          </a:prstGeom>
        </p:spPr>
      </p:pic>
    </p:spTree>
    <p:extLst>
      <p:ext uri="{BB962C8B-B14F-4D97-AF65-F5344CB8AC3E}">
        <p14:creationId xmlns:p14="http://schemas.microsoft.com/office/powerpoint/2010/main" val="8317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95685"/>
            <a:ext cx="12192000" cy="809844"/>
          </a:xfrm>
        </p:spPr>
        <p:txBody>
          <a:bodyPr>
            <a:normAutofit/>
          </a:bodyPr>
          <a:lstStyle/>
          <a:p>
            <a:r>
              <a:rPr lang="es-CR" b="1" dirty="0">
                <a:effectLst>
                  <a:outerShdw blurRad="38100" dist="38100" dir="2700000" algn="tl">
                    <a:srgbClr val="000000">
                      <a:alpha val="43137"/>
                    </a:srgbClr>
                  </a:outerShdw>
                </a:effectLst>
              </a:rPr>
              <a:t>3.</a:t>
            </a:r>
            <a:endParaRPr lang="en-US"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3"/>
          <a:stretch>
            <a:fillRect/>
          </a:stretch>
        </p:blipFill>
        <p:spPr>
          <a:xfrm>
            <a:off x="1323477" y="2270235"/>
            <a:ext cx="9293304" cy="3389586"/>
          </a:xfrm>
          <a:prstGeom prst="rect">
            <a:avLst/>
          </a:prstGeom>
        </p:spPr>
      </p:pic>
    </p:spTree>
    <p:extLst>
      <p:ext uri="{BB962C8B-B14F-4D97-AF65-F5344CB8AC3E}">
        <p14:creationId xmlns:p14="http://schemas.microsoft.com/office/powerpoint/2010/main" val="752924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3999" y="2176272"/>
            <a:ext cx="10079421" cy="2125118"/>
          </a:xfrm>
        </p:spPr>
        <p:txBody>
          <a:bodyPr>
            <a:noAutofit/>
          </a:bodyPr>
          <a:lstStyle/>
          <a:p>
            <a:r>
              <a:rPr lang="es-CR"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Fundamentos de Sistemas Operativos</a:t>
            </a:r>
          </a:p>
        </p:txBody>
      </p:sp>
      <p:sp>
        <p:nvSpPr>
          <p:cNvPr id="3" name="Subtítulo 2"/>
          <p:cNvSpPr>
            <a:spLocks noGrp="1"/>
          </p:cNvSpPr>
          <p:nvPr>
            <p:ph type="subTitle" idx="1"/>
          </p:nvPr>
        </p:nvSpPr>
        <p:spPr>
          <a:xfrm>
            <a:off x="2632841" y="4301390"/>
            <a:ext cx="6936828" cy="844792"/>
          </a:xfrm>
        </p:spPr>
        <p:txBody>
          <a:bodyPr>
            <a:normAutofit/>
          </a:bodyPr>
          <a:lstStyle/>
          <a:p>
            <a:r>
              <a:rPr lang="es-CR" sz="2800" b="1" dirty="0"/>
              <a:t>Semana 6</a:t>
            </a:r>
          </a:p>
        </p:txBody>
      </p:sp>
    </p:spTree>
    <p:extLst>
      <p:ext uri="{BB962C8B-B14F-4D97-AF65-F5344CB8AC3E}">
        <p14:creationId xmlns:p14="http://schemas.microsoft.com/office/powerpoint/2010/main" val="58731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8742"/>
            <a:ext cx="12192000" cy="809844"/>
          </a:xfrm>
        </p:spPr>
        <p:txBody>
          <a:bodyPr>
            <a:normAutofit/>
          </a:bodyPr>
          <a:lstStyle/>
          <a:p>
            <a:r>
              <a:rPr lang="es-CR" b="1" dirty="0">
                <a:effectLst>
                  <a:outerShdw blurRad="38100" dist="38100" dir="2700000" algn="tl">
                    <a:srgbClr val="000000">
                      <a:alpha val="43137"/>
                    </a:srgbClr>
                  </a:outerShdw>
                </a:effectLst>
              </a:rPr>
              <a:t>Gestor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130290"/>
            <a:ext cx="5388864" cy="1569660"/>
          </a:xfrm>
          <a:prstGeom prst="rect">
            <a:avLst/>
          </a:prstGeom>
          <a:noFill/>
        </p:spPr>
        <p:txBody>
          <a:bodyPr wrap="square" rtlCol="0">
            <a:spAutoFit/>
          </a:bodyPr>
          <a:lstStyle/>
          <a:p>
            <a:pPr algn="just"/>
            <a:r>
              <a:rPr lang="es-CR" sz="3200" dirty="0"/>
              <a:t>Un gestor de memoria clásico resuelve la gestión de memoria primaria implementando:</a:t>
            </a:r>
          </a:p>
        </p:txBody>
      </p:sp>
      <p:sp>
        <p:nvSpPr>
          <p:cNvPr id="7" name="CuadroTexto 6"/>
          <p:cNvSpPr txBox="1"/>
          <p:nvPr/>
        </p:nvSpPr>
        <p:spPr>
          <a:xfrm>
            <a:off x="410882" y="3817558"/>
            <a:ext cx="5388864" cy="646331"/>
          </a:xfrm>
          <a:prstGeom prst="rect">
            <a:avLst/>
          </a:prstGeom>
          <a:noFill/>
        </p:spPr>
        <p:txBody>
          <a:bodyPr wrap="square" rtlCol="0">
            <a:spAutoFit/>
          </a:bodyPr>
          <a:lstStyle/>
          <a:p>
            <a:pPr marL="742950" indent="-742950" algn="just">
              <a:buFont typeface="+mj-lt"/>
              <a:buAutoNum type="arabicPeriod"/>
            </a:pPr>
            <a:r>
              <a:rPr lang="es-CR" sz="3600" b="1" dirty="0"/>
              <a:t>Abstracción</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1" y="3161375"/>
            <a:ext cx="4688377" cy="1958699"/>
          </a:xfrm>
          <a:prstGeom prst="rect">
            <a:avLst/>
          </a:prstGeom>
        </p:spPr>
      </p:pic>
      <p:sp>
        <p:nvSpPr>
          <p:cNvPr id="10" name="CuadroTexto 9"/>
          <p:cNvSpPr txBox="1"/>
          <p:nvPr/>
        </p:nvSpPr>
        <p:spPr>
          <a:xfrm>
            <a:off x="410882" y="4535593"/>
            <a:ext cx="5904574" cy="646331"/>
          </a:xfrm>
          <a:prstGeom prst="rect">
            <a:avLst/>
          </a:prstGeom>
          <a:noFill/>
        </p:spPr>
        <p:txBody>
          <a:bodyPr wrap="square" rtlCol="0">
            <a:spAutoFit/>
          </a:bodyPr>
          <a:lstStyle/>
          <a:p>
            <a:pPr marL="742950" indent="-742950" algn="just">
              <a:buFont typeface="+mj-lt"/>
              <a:buAutoNum type="arabicPeriod" startAt="2"/>
            </a:pPr>
            <a:r>
              <a:rPr lang="es-CR" sz="3600" b="1" dirty="0"/>
              <a:t>Asignación (Reubicación)</a:t>
            </a:r>
          </a:p>
        </p:txBody>
      </p:sp>
      <p:sp>
        <p:nvSpPr>
          <p:cNvPr id="12" name="CuadroTexto 11"/>
          <p:cNvSpPr txBox="1"/>
          <p:nvPr/>
        </p:nvSpPr>
        <p:spPr>
          <a:xfrm>
            <a:off x="410882" y="5253628"/>
            <a:ext cx="5904574" cy="646331"/>
          </a:xfrm>
          <a:prstGeom prst="rect">
            <a:avLst/>
          </a:prstGeom>
          <a:noFill/>
        </p:spPr>
        <p:txBody>
          <a:bodyPr wrap="square" rtlCol="0">
            <a:spAutoFit/>
          </a:bodyPr>
          <a:lstStyle/>
          <a:p>
            <a:pPr marL="742950" indent="-742950" algn="just">
              <a:buFont typeface="+mj-lt"/>
              <a:buAutoNum type="arabicPeriod" startAt="3"/>
            </a:pPr>
            <a:r>
              <a:rPr lang="es-CR" sz="3600" b="1" dirty="0"/>
              <a:t>Aislamiento (Protección)</a:t>
            </a:r>
          </a:p>
        </p:txBody>
      </p:sp>
      <p:sp>
        <p:nvSpPr>
          <p:cNvPr id="13" name="CuadroTexto 12"/>
          <p:cNvSpPr txBox="1"/>
          <p:nvPr/>
        </p:nvSpPr>
        <p:spPr>
          <a:xfrm>
            <a:off x="410882" y="5971663"/>
            <a:ext cx="5904574" cy="646331"/>
          </a:xfrm>
          <a:prstGeom prst="rect">
            <a:avLst/>
          </a:prstGeom>
          <a:noFill/>
        </p:spPr>
        <p:txBody>
          <a:bodyPr wrap="square" rtlCol="0">
            <a:spAutoFit/>
          </a:bodyPr>
          <a:lstStyle/>
          <a:p>
            <a:pPr marL="742950" indent="-742950" algn="just">
              <a:buFont typeface="+mj-lt"/>
              <a:buAutoNum type="arabicPeriod" startAt="4"/>
            </a:pPr>
            <a:r>
              <a:rPr lang="es-CR" sz="3600" b="1" dirty="0"/>
              <a:t>Compartición</a:t>
            </a:r>
          </a:p>
        </p:txBody>
      </p:sp>
    </p:spTree>
    <p:extLst>
      <p:ext uri="{BB962C8B-B14F-4D97-AF65-F5344CB8AC3E}">
        <p14:creationId xmlns:p14="http://schemas.microsoft.com/office/powerpoint/2010/main" val="40092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8742"/>
            <a:ext cx="12192000" cy="809844"/>
          </a:xfrm>
        </p:spPr>
        <p:txBody>
          <a:bodyPr>
            <a:normAutofit/>
          </a:bodyPr>
          <a:lstStyle/>
          <a:p>
            <a:r>
              <a:rPr lang="es-CR" b="1" dirty="0">
                <a:effectLst>
                  <a:outerShdw blurRad="38100" dist="38100" dir="2700000" algn="tl">
                    <a:srgbClr val="000000">
                      <a:alpha val="43137"/>
                    </a:srgbClr>
                  </a:outerShdw>
                </a:effectLst>
              </a:rPr>
              <a:t>Gestor de memoria</a:t>
            </a:r>
            <a:endParaRPr lang="en-US" b="1" dirty="0">
              <a:effectLst>
                <a:outerShdw blurRad="38100" dist="38100" dir="2700000" algn="tl">
                  <a:srgbClr val="000000">
                    <a:alpha val="43137"/>
                  </a:srgbClr>
                </a:outerShdw>
              </a:effectLst>
            </a:endParaRPr>
          </a:p>
        </p:txBody>
      </p:sp>
      <p:sp>
        <p:nvSpPr>
          <p:cNvPr id="6" name="CuadroTexto 5"/>
          <p:cNvSpPr txBox="1"/>
          <p:nvPr/>
        </p:nvSpPr>
        <p:spPr>
          <a:xfrm>
            <a:off x="410882" y="2130290"/>
            <a:ext cx="5388864" cy="1569660"/>
          </a:xfrm>
          <a:prstGeom prst="rect">
            <a:avLst/>
          </a:prstGeom>
          <a:noFill/>
        </p:spPr>
        <p:txBody>
          <a:bodyPr wrap="square" rtlCol="0">
            <a:spAutoFit/>
          </a:bodyPr>
          <a:lstStyle/>
          <a:p>
            <a:pPr algn="just"/>
            <a:r>
              <a:rPr lang="es-CR" sz="3200" dirty="0"/>
              <a:t>Un gestor de memoria </a:t>
            </a:r>
            <a:r>
              <a:rPr lang="es-CR" sz="3200" i="1" u="sng" dirty="0"/>
              <a:t>moderno</a:t>
            </a:r>
            <a:r>
              <a:rPr lang="es-CR" sz="3200" dirty="0"/>
              <a:t> soporta memoria virtual.</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1" y="3161375"/>
            <a:ext cx="4688377" cy="1958699"/>
          </a:xfrm>
          <a:prstGeom prst="rect">
            <a:avLst/>
          </a:prstGeom>
        </p:spPr>
      </p:pic>
      <p:sp>
        <p:nvSpPr>
          <p:cNvPr id="9" name="CuadroTexto 8"/>
          <p:cNvSpPr txBox="1"/>
          <p:nvPr/>
        </p:nvSpPr>
        <p:spPr>
          <a:xfrm>
            <a:off x="410882" y="4089022"/>
            <a:ext cx="5388864" cy="2062103"/>
          </a:xfrm>
          <a:prstGeom prst="rect">
            <a:avLst/>
          </a:prstGeom>
          <a:noFill/>
        </p:spPr>
        <p:txBody>
          <a:bodyPr wrap="square" rtlCol="0">
            <a:spAutoFit/>
          </a:bodyPr>
          <a:lstStyle/>
          <a:p>
            <a:pPr marL="457200" indent="-457200" algn="just">
              <a:buFont typeface="Arial" panose="020B0604020202020204" pitchFamily="34" charset="0"/>
              <a:buChar char="•"/>
            </a:pPr>
            <a:r>
              <a:rPr lang="es-CR" sz="3200" dirty="0"/>
              <a:t>Tiene la capacidad de mover información entre las capas verticales de la jerarquía de memoria.</a:t>
            </a:r>
          </a:p>
        </p:txBody>
      </p:sp>
    </p:spTree>
    <p:extLst>
      <p:ext uri="{BB962C8B-B14F-4D97-AF65-F5344CB8AC3E}">
        <p14:creationId xmlns:p14="http://schemas.microsoft.com/office/powerpoint/2010/main" val="147570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678" y="2498014"/>
            <a:ext cx="10515600" cy="2852737"/>
          </a:xfrm>
        </p:spPr>
        <p:txBody>
          <a:bodyPr vert="horz" lIns="91440" tIns="45720" rIns="91440" bIns="45720" rtlCol="0" anchor="ctr">
            <a:normAutofit/>
          </a:bodyPr>
          <a:lstStyle/>
          <a:p>
            <a:pPr algn="ctr"/>
            <a:r>
              <a:rPr lang="es-CR"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Jerarquía de memoria</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460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9311"/>
            <a:ext cx="12192000" cy="809844"/>
          </a:xfrm>
        </p:spPr>
        <p:txBody>
          <a:bodyPr>
            <a:normAutofit fontScale="90000"/>
          </a:bodyPr>
          <a:lstStyle/>
          <a:p>
            <a:r>
              <a:rPr lang="es-CR" b="1" dirty="0">
                <a:effectLst>
                  <a:outerShdw blurRad="38100" dist="38100" dir="2700000" algn="tl">
                    <a:srgbClr val="000000">
                      <a:alpha val="43137"/>
                    </a:srgbClr>
                  </a:outerShdw>
                </a:effectLst>
              </a:rPr>
              <a:t>Jerarquías de almacenamiento de una oficina (analogía)</a:t>
            </a:r>
            <a:endParaRPr lang="en-US" b="1"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630" y="2289155"/>
            <a:ext cx="3818484" cy="4434214"/>
          </a:xfrm>
          <a:prstGeom prst="rect">
            <a:avLst/>
          </a:prstGeom>
        </p:spPr>
      </p:pic>
      <p:sp>
        <p:nvSpPr>
          <p:cNvPr id="6" name="CuadroTexto 5"/>
          <p:cNvSpPr txBox="1"/>
          <p:nvPr/>
        </p:nvSpPr>
        <p:spPr>
          <a:xfrm>
            <a:off x="410883" y="2499360"/>
            <a:ext cx="5388864" cy="954107"/>
          </a:xfrm>
          <a:prstGeom prst="rect">
            <a:avLst/>
          </a:prstGeom>
          <a:noFill/>
        </p:spPr>
        <p:txBody>
          <a:bodyPr wrap="square" rtlCol="0">
            <a:spAutoFit/>
          </a:bodyPr>
          <a:lstStyle/>
          <a:p>
            <a:pPr marL="285750" indent="-285750" algn="just">
              <a:buFont typeface="Arial" panose="020B0604020202020204" pitchFamily="34" charset="0"/>
              <a:buChar char="•"/>
            </a:pPr>
            <a:r>
              <a:rPr lang="es-CR" sz="2800" dirty="0"/>
              <a:t>El gerente requiere la información de primera mano.</a:t>
            </a:r>
          </a:p>
        </p:txBody>
      </p:sp>
      <p:sp>
        <p:nvSpPr>
          <p:cNvPr id="7" name="CuadroTexto 6"/>
          <p:cNvSpPr txBox="1"/>
          <p:nvPr/>
        </p:nvSpPr>
        <p:spPr>
          <a:xfrm>
            <a:off x="410883" y="3663672"/>
            <a:ext cx="5388864" cy="954107"/>
          </a:xfrm>
          <a:prstGeom prst="rect">
            <a:avLst/>
          </a:prstGeom>
          <a:noFill/>
        </p:spPr>
        <p:txBody>
          <a:bodyPr wrap="square" rtlCol="0">
            <a:spAutoFit/>
          </a:bodyPr>
          <a:lstStyle/>
          <a:p>
            <a:pPr marL="285750" indent="-285750" algn="just">
              <a:buFont typeface="Arial" panose="020B0604020202020204" pitchFamily="34" charset="0"/>
              <a:buChar char="•"/>
            </a:pPr>
            <a:r>
              <a:rPr lang="es-CR" sz="2800" dirty="0"/>
              <a:t>Una vez que la utiliza, la almacena en una carpeta.</a:t>
            </a:r>
          </a:p>
        </p:txBody>
      </p:sp>
      <p:sp>
        <p:nvSpPr>
          <p:cNvPr id="8" name="CuadroTexto 7"/>
          <p:cNvSpPr txBox="1"/>
          <p:nvPr/>
        </p:nvSpPr>
        <p:spPr>
          <a:xfrm>
            <a:off x="410883" y="4827984"/>
            <a:ext cx="5388864" cy="1815882"/>
          </a:xfrm>
          <a:prstGeom prst="rect">
            <a:avLst/>
          </a:prstGeom>
          <a:noFill/>
        </p:spPr>
        <p:txBody>
          <a:bodyPr wrap="square" rtlCol="0">
            <a:spAutoFit/>
          </a:bodyPr>
          <a:lstStyle/>
          <a:p>
            <a:pPr marL="285750" indent="-285750" algn="just">
              <a:buFont typeface="Arial" panose="020B0604020202020204" pitchFamily="34" charset="0"/>
              <a:buChar char="•"/>
            </a:pPr>
            <a:r>
              <a:rPr lang="es-CR" sz="2800" dirty="0"/>
              <a:t>Y cada vez que la información va perdiendo importancia, se aleja más del gerente. Hasta llegar a una caja de una bodega.</a:t>
            </a:r>
          </a:p>
        </p:txBody>
      </p:sp>
    </p:spTree>
    <p:extLst>
      <p:ext uri="{BB962C8B-B14F-4D97-AF65-F5344CB8AC3E}">
        <p14:creationId xmlns:p14="http://schemas.microsoft.com/office/powerpoint/2010/main" val="218778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6431"/>
            <a:ext cx="11168270" cy="809844"/>
          </a:xfrm>
        </p:spPr>
        <p:txBody>
          <a:bodyPr>
            <a:normAutofit/>
          </a:bodyPr>
          <a:lstStyle/>
          <a:p>
            <a:r>
              <a:rPr lang="es-CR" b="1" dirty="0">
                <a:effectLst>
                  <a:outerShdw blurRad="38100" dist="38100" dir="2700000" algn="tl">
                    <a:srgbClr val="000000">
                      <a:alpha val="43137"/>
                    </a:srgbClr>
                  </a:outerShdw>
                </a:effectLst>
              </a:rPr>
              <a:t>Jerarquías de memoria</a:t>
            </a:r>
            <a:endParaRPr lang="en-US"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49" y="2106275"/>
            <a:ext cx="5587903" cy="4651929"/>
          </a:xfrm>
          <a:prstGeom prst="rect">
            <a:avLst/>
          </a:prstGeom>
        </p:spPr>
      </p:pic>
    </p:spTree>
    <p:extLst>
      <p:ext uri="{BB962C8B-B14F-4D97-AF65-F5344CB8AC3E}">
        <p14:creationId xmlns:p14="http://schemas.microsoft.com/office/powerpoint/2010/main" val="223447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delitasBlanco" id="{71B98676-1332-433A-A12C-45461896130B}" vid="{FEA16BED-8082-41E6-8A6D-6F9C887720C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4567</TotalTime>
  <Words>1558</Words>
  <Application>Microsoft Office PowerPoint</Application>
  <PresentationFormat>Panorámica</PresentationFormat>
  <Paragraphs>176</Paragraphs>
  <Slides>41</Slides>
  <Notes>34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41</vt:i4>
      </vt:variant>
    </vt:vector>
  </HeadingPairs>
  <TitlesOfParts>
    <vt:vector size="45" baseType="lpstr">
      <vt:lpstr>Arial</vt:lpstr>
      <vt:lpstr>Calibri</vt:lpstr>
      <vt:lpstr>Calibri Light</vt:lpstr>
      <vt:lpstr>Tema de Office</vt:lpstr>
      <vt:lpstr>Fundamentos de Sistemas Operativos</vt:lpstr>
      <vt:lpstr>Administración de memoria</vt:lpstr>
      <vt:lpstr>Mundo ideal</vt:lpstr>
      <vt:lpstr>Administración de memoria principal</vt:lpstr>
      <vt:lpstr>Gestor de memoria</vt:lpstr>
      <vt:lpstr>Gestor de memoria</vt:lpstr>
      <vt:lpstr>Jerarquía de memoria</vt:lpstr>
      <vt:lpstr>Jerarquías de almacenamiento de una oficina (analogía)</vt:lpstr>
      <vt:lpstr>Jerarquías de memoria</vt:lpstr>
      <vt:lpstr>Presentación de PowerPoint</vt:lpstr>
      <vt:lpstr>Abstracción de la memoria</vt:lpstr>
      <vt:lpstr>Abstracción de memoria</vt:lpstr>
      <vt:lpstr>Abstracción de memoria</vt:lpstr>
      <vt:lpstr>Abstracción de memoria</vt:lpstr>
      <vt:lpstr>Abstracción de memoria</vt:lpstr>
      <vt:lpstr>Abstracción de memoria</vt:lpstr>
      <vt:lpstr>Otro problema</vt:lpstr>
      <vt:lpstr>Otro problema</vt:lpstr>
      <vt:lpstr>Espacio de direcciones</vt:lpstr>
      <vt:lpstr>Espacio de direcciones</vt:lpstr>
      <vt:lpstr>Espacio de direcciones</vt:lpstr>
      <vt:lpstr>Espacio de direcciones</vt:lpstr>
      <vt:lpstr>Espacio de direcciones</vt:lpstr>
      <vt:lpstr>Asignación de memoria (Reubicación)</vt:lpstr>
      <vt:lpstr>Asignación de memoria</vt:lpstr>
      <vt:lpstr>Asignación de memoria</vt:lpstr>
      <vt:lpstr>Particiones Fijas</vt:lpstr>
      <vt:lpstr>Particiones Fijas</vt:lpstr>
      <vt:lpstr>Particiones Fijas</vt:lpstr>
      <vt:lpstr>Particiones Variables</vt:lpstr>
      <vt:lpstr>Particiones Variables</vt:lpstr>
      <vt:lpstr>Algoritmos de asignación de espacio</vt:lpstr>
      <vt:lpstr>Algoritmos de asignación de espacio</vt:lpstr>
      <vt:lpstr>Algoritmos de asignación de espacio</vt:lpstr>
      <vt:lpstr>Algoritmos de asignación de espacio</vt:lpstr>
      <vt:lpstr>Problemas</vt:lpstr>
      <vt:lpstr>1.</vt:lpstr>
      <vt:lpstr>2.</vt:lpstr>
      <vt:lpstr>3.</vt:lpstr>
      <vt:lpstr>3.</vt:lpstr>
      <vt:lpstr>Fundamentos de Sistemas Operativos</vt:lpstr>
    </vt:vector>
  </TitlesOfParts>
  <Company>Cybercom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SC-420 - Sistemas Operativos I</dc:title>
  <dc:creator>Marvin G. Soto;Marvin</dc:creator>
  <cp:lastModifiedBy>Olman Camacho</cp:lastModifiedBy>
  <cp:revision>141</cp:revision>
  <dcterms:created xsi:type="dcterms:W3CDTF">2015-05-04T18:14:05Z</dcterms:created>
  <dcterms:modified xsi:type="dcterms:W3CDTF">2018-05-13T18:07:08Z</dcterms:modified>
</cp:coreProperties>
</file>